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3660" r:id="rId6"/>
    <p:sldMasterId id="2147483686" r:id="rId7"/>
    <p:sldMasterId id="2147483684" r:id="rId8"/>
  </p:sldMasterIdLst>
  <p:notesMasterIdLst>
    <p:notesMasterId r:id="rId26"/>
  </p:notesMasterIdLst>
  <p:handoutMasterIdLst>
    <p:handoutMasterId r:id="rId27"/>
  </p:handoutMasterIdLst>
  <p:sldIdLst>
    <p:sldId id="329" r:id="rId9"/>
    <p:sldId id="346" r:id="rId10"/>
    <p:sldId id="342" r:id="rId11"/>
    <p:sldId id="331" r:id="rId12"/>
    <p:sldId id="336" r:id="rId13"/>
    <p:sldId id="337" r:id="rId14"/>
    <p:sldId id="349" r:id="rId15"/>
    <p:sldId id="350" r:id="rId16"/>
    <p:sldId id="332" r:id="rId17"/>
    <p:sldId id="333" r:id="rId18"/>
    <p:sldId id="340" r:id="rId19"/>
    <p:sldId id="339" r:id="rId20"/>
    <p:sldId id="341" r:id="rId21"/>
    <p:sldId id="343" r:id="rId22"/>
    <p:sldId id="344" r:id="rId23"/>
    <p:sldId id="351" r:id="rId24"/>
    <p:sldId id="352" r:id="rId25"/>
  </p:sldIdLst>
  <p:sldSz cx="12192000" cy="6858000"/>
  <p:notesSz cx="7010400" cy="9296400"/>
  <p:defaultTextStyle>
    <a:defPPr>
      <a:defRPr lang="en-US"/>
    </a:defPPr>
    <a:lvl1pPr algn="l" rtl="0" fontAlgn="base">
      <a:spcBef>
        <a:spcPct val="0"/>
      </a:spcBef>
      <a:spcAft>
        <a:spcPct val="0"/>
      </a:spcAft>
      <a:defRPr sz="2400" b="1" kern="1200">
        <a:solidFill>
          <a:schemeClr val="tx1"/>
        </a:solidFill>
        <a:latin typeface="Arial" pitchFamily="34" charset="0"/>
        <a:ea typeface="+mn-ea"/>
        <a:cs typeface="+mn-cs"/>
      </a:defRPr>
    </a:lvl1pPr>
    <a:lvl2pPr marL="457200" algn="l" rtl="0" fontAlgn="base">
      <a:spcBef>
        <a:spcPct val="0"/>
      </a:spcBef>
      <a:spcAft>
        <a:spcPct val="0"/>
      </a:spcAft>
      <a:defRPr sz="2400" b="1" kern="1200">
        <a:solidFill>
          <a:schemeClr val="tx1"/>
        </a:solidFill>
        <a:latin typeface="Arial" pitchFamily="34" charset="0"/>
        <a:ea typeface="+mn-ea"/>
        <a:cs typeface="+mn-cs"/>
      </a:defRPr>
    </a:lvl2pPr>
    <a:lvl3pPr marL="914400" algn="l" rtl="0" fontAlgn="base">
      <a:spcBef>
        <a:spcPct val="0"/>
      </a:spcBef>
      <a:spcAft>
        <a:spcPct val="0"/>
      </a:spcAft>
      <a:defRPr sz="2400" b="1" kern="1200">
        <a:solidFill>
          <a:schemeClr val="tx1"/>
        </a:solidFill>
        <a:latin typeface="Arial" pitchFamily="34" charset="0"/>
        <a:ea typeface="+mn-ea"/>
        <a:cs typeface="+mn-cs"/>
      </a:defRPr>
    </a:lvl3pPr>
    <a:lvl4pPr marL="1371600" algn="l" rtl="0" fontAlgn="base">
      <a:spcBef>
        <a:spcPct val="0"/>
      </a:spcBef>
      <a:spcAft>
        <a:spcPct val="0"/>
      </a:spcAft>
      <a:defRPr sz="2400" b="1" kern="1200">
        <a:solidFill>
          <a:schemeClr val="tx1"/>
        </a:solidFill>
        <a:latin typeface="Arial" pitchFamily="34" charset="0"/>
        <a:ea typeface="+mn-ea"/>
        <a:cs typeface="+mn-cs"/>
      </a:defRPr>
    </a:lvl4pPr>
    <a:lvl5pPr marL="1828800" algn="l" rtl="0" fontAlgn="base">
      <a:spcBef>
        <a:spcPct val="0"/>
      </a:spcBef>
      <a:spcAft>
        <a:spcPct val="0"/>
      </a:spcAft>
      <a:defRPr sz="2400" b="1" kern="1200">
        <a:solidFill>
          <a:schemeClr val="tx1"/>
        </a:solidFill>
        <a:latin typeface="Arial" pitchFamily="34" charset="0"/>
        <a:ea typeface="+mn-ea"/>
        <a:cs typeface="+mn-cs"/>
      </a:defRPr>
    </a:lvl5pPr>
    <a:lvl6pPr marL="2286000" algn="l" defTabSz="914400" rtl="0" eaLnBrk="1" latinLnBrk="0" hangingPunct="1">
      <a:defRPr sz="2400" b="1" kern="1200">
        <a:solidFill>
          <a:schemeClr val="tx1"/>
        </a:solidFill>
        <a:latin typeface="Arial" pitchFamily="34" charset="0"/>
        <a:ea typeface="+mn-ea"/>
        <a:cs typeface="+mn-cs"/>
      </a:defRPr>
    </a:lvl6pPr>
    <a:lvl7pPr marL="2743200" algn="l" defTabSz="914400" rtl="0" eaLnBrk="1" latinLnBrk="0" hangingPunct="1">
      <a:defRPr sz="2400" b="1" kern="1200">
        <a:solidFill>
          <a:schemeClr val="tx1"/>
        </a:solidFill>
        <a:latin typeface="Arial" pitchFamily="34" charset="0"/>
        <a:ea typeface="+mn-ea"/>
        <a:cs typeface="+mn-cs"/>
      </a:defRPr>
    </a:lvl7pPr>
    <a:lvl8pPr marL="3200400" algn="l" defTabSz="914400" rtl="0" eaLnBrk="1" latinLnBrk="0" hangingPunct="1">
      <a:defRPr sz="2400" b="1" kern="1200">
        <a:solidFill>
          <a:schemeClr val="tx1"/>
        </a:solidFill>
        <a:latin typeface="Arial" pitchFamily="34" charset="0"/>
        <a:ea typeface="+mn-ea"/>
        <a:cs typeface="+mn-cs"/>
      </a:defRPr>
    </a:lvl8pPr>
    <a:lvl9pPr marL="3657600" algn="l" defTabSz="914400" rtl="0" eaLnBrk="1" latinLnBrk="0" hangingPunct="1">
      <a:defRPr sz="24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8DEF7"/>
    <a:srgbClr val="A12F4A"/>
    <a:srgbClr val="EF3603"/>
    <a:srgbClr val="006600"/>
    <a:srgbClr val="E9EF03"/>
    <a:srgbClr val="CC3300"/>
    <a:srgbClr val="CC6600"/>
    <a:srgbClr val="FFCC99"/>
    <a:srgbClr val="41F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3" autoAdjust="0"/>
    <p:restoredTop sz="91715" autoAdjust="0"/>
  </p:normalViewPr>
  <p:slideViewPr>
    <p:cSldViewPr>
      <p:cViewPr varScale="1">
        <p:scale>
          <a:sx n="104" d="100"/>
          <a:sy n="104" d="100"/>
        </p:scale>
        <p:origin x="1320" y="114"/>
      </p:cViewPr>
      <p:guideLst>
        <p:guide orient="horz" pos="2160"/>
        <p:guide pos="3840"/>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37" tIns="46569" rIns="93137" bIns="4656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6434"/>
          </a:xfrm>
          <a:prstGeom prst="rect">
            <a:avLst/>
          </a:prstGeom>
        </p:spPr>
        <p:txBody>
          <a:bodyPr vert="horz" lIns="93137" tIns="46569" rIns="93137" bIns="46569" rtlCol="0"/>
          <a:lstStyle>
            <a:lvl1pPr algn="r">
              <a:defRPr sz="1200"/>
            </a:lvl1pPr>
          </a:lstStyle>
          <a:p>
            <a:fld id="{3A0293E5-B0A1-4290-BB66-7F314B4A8099}" type="datetimeFigureOut">
              <a:rPr lang="en-US" smtClean="0"/>
              <a:t>1/20/2023</a:t>
            </a:fld>
            <a:endParaRPr lang="en-US"/>
          </a:p>
        </p:txBody>
      </p:sp>
      <p:sp>
        <p:nvSpPr>
          <p:cNvPr id="4" name="Footer Placeholder 3"/>
          <p:cNvSpPr>
            <a:spLocks noGrp="1"/>
          </p:cNvSpPr>
          <p:nvPr>
            <p:ph type="ftr" sz="quarter" idx="2"/>
          </p:nvPr>
        </p:nvSpPr>
        <p:spPr>
          <a:xfrm>
            <a:off x="0" y="8829971"/>
            <a:ext cx="3037840" cy="466433"/>
          </a:xfrm>
          <a:prstGeom prst="rect">
            <a:avLst/>
          </a:prstGeom>
        </p:spPr>
        <p:txBody>
          <a:bodyPr vert="horz" lIns="93137" tIns="46569" rIns="93137" bIns="4656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71"/>
            <a:ext cx="3037840" cy="466433"/>
          </a:xfrm>
          <a:prstGeom prst="rect">
            <a:avLst/>
          </a:prstGeom>
        </p:spPr>
        <p:txBody>
          <a:bodyPr vert="horz" lIns="93137" tIns="46569" rIns="93137" bIns="46569" rtlCol="0" anchor="b"/>
          <a:lstStyle>
            <a:lvl1pPr algn="r">
              <a:defRPr sz="1200"/>
            </a:lvl1pPr>
          </a:lstStyle>
          <a:p>
            <a:fld id="{264DB8EB-F7EE-4847-B13C-11E9E63DFCB5}" type="slidenum">
              <a:rPr lang="en-US" smtClean="0"/>
              <a:t>‹#›</a:t>
            </a:fld>
            <a:endParaRPr lang="en-US"/>
          </a:p>
        </p:txBody>
      </p:sp>
    </p:spTree>
    <p:extLst>
      <p:ext uri="{BB962C8B-B14F-4D97-AF65-F5344CB8AC3E}">
        <p14:creationId xmlns:p14="http://schemas.microsoft.com/office/powerpoint/2010/main" val="3107328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7" tIns="46569" rIns="93137" bIns="46569" rtlCol="0"/>
          <a:lstStyle>
            <a:lvl1pPr algn="l" fontAlgn="auto">
              <a:spcBef>
                <a:spcPts val="0"/>
              </a:spcBef>
              <a:spcAft>
                <a:spcPts val="0"/>
              </a:spcAft>
              <a:defRPr sz="1200" b="0">
                <a:latin typeface="+mn-lt"/>
              </a:defRPr>
            </a:lvl1pPr>
          </a:lstStyle>
          <a:p>
            <a:pPr>
              <a:defRPr/>
            </a:pPr>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37" tIns="46569" rIns="93137" bIns="46569" rtlCol="0"/>
          <a:lstStyle>
            <a:lvl1pPr algn="r" fontAlgn="auto">
              <a:spcBef>
                <a:spcPts val="0"/>
              </a:spcBef>
              <a:spcAft>
                <a:spcPts val="0"/>
              </a:spcAft>
              <a:defRPr sz="1200" b="0">
                <a:latin typeface="+mn-lt"/>
              </a:defRPr>
            </a:lvl1pPr>
          </a:lstStyle>
          <a:p>
            <a:pPr>
              <a:defRPr/>
            </a:pPr>
            <a:fld id="{4EB308CB-6E8B-4E0F-9110-9EF33D68830E}" type="datetimeFigureOut">
              <a:rPr lang="en-US"/>
              <a:pPr>
                <a:defRPr/>
              </a:pPr>
              <a:t>1/20/2023</a:t>
            </a:fld>
            <a:endParaRPr lang="en-US" dirty="0"/>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3137" tIns="46569" rIns="93137" bIns="4656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37" tIns="46569" rIns="93137" bIns="4656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37" tIns="46569" rIns="93137" bIns="46569" rtlCol="0" anchor="b"/>
          <a:lstStyle>
            <a:lvl1pPr algn="l" fontAlgn="auto">
              <a:spcBef>
                <a:spcPts val="0"/>
              </a:spcBef>
              <a:spcAft>
                <a:spcPts val="0"/>
              </a:spcAft>
              <a:defRPr sz="1200" b="0">
                <a:latin typeface="+mn-lt"/>
              </a:defRPr>
            </a:lvl1pPr>
          </a:lstStyle>
          <a:p>
            <a:pPr>
              <a:defRPr/>
            </a:pP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37" tIns="46569" rIns="93137" bIns="46569" rtlCol="0" anchor="b"/>
          <a:lstStyle>
            <a:lvl1pPr algn="r" fontAlgn="auto">
              <a:spcBef>
                <a:spcPts val="0"/>
              </a:spcBef>
              <a:spcAft>
                <a:spcPts val="0"/>
              </a:spcAft>
              <a:defRPr sz="1200" b="0">
                <a:latin typeface="+mn-lt"/>
              </a:defRPr>
            </a:lvl1pPr>
          </a:lstStyle>
          <a:p>
            <a:pPr>
              <a:defRPr/>
            </a:pPr>
            <a:fld id="{18BECAF5-7BAA-4136-BAA2-4FF8FD1316E3}" type="slidenum">
              <a:rPr lang="en-US"/>
              <a:pPr>
                <a:defRPr/>
              </a:pPr>
              <a:t>‹#›</a:t>
            </a:fld>
            <a:endParaRPr lang="en-US" dirty="0"/>
          </a:p>
        </p:txBody>
      </p:sp>
    </p:spTree>
    <p:extLst>
      <p:ext uri="{BB962C8B-B14F-4D97-AF65-F5344CB8AC3E}">
        <p14:creationId xmlns:p14="http://schemas.microsoft.com/office/powerpoint/2010/main" val="2481935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8BECAF5-7BAA-4136-BAA2-4FF8FD1316E3}" type="slidenum">
              <a:rPr lang="en-US" smtClean="0"/>
              <a:pPr>
                <a:defRPr/>
              </a:pPr>
              <a:t>7</a:t>
            </a:fld>
            <a:endParaRPr lang="en-US" dirty="0"/>
          </a:p>
        </p:txBody>
      </p:sp>
    </p:spTree>
    <p:extLst>
      <p:ext uri="{BB962C8B-B14F-4D97-AF65-F5344CB8AC3E}">
        <p14:creationId xmlns:p14="http://schemas.microsoft.com/office/powerpoint/2010/main" val="350905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BECAF5-7BAA-4136-BAA2-4FF8FD1316E3}" type="slidenum">
              <a:rPr lang="en-US" smtClean="0"/>
              <a:pPr>
                <a:defRPr/>
              </a:pPr>
              <a:t>9</a:t>
            </a:fld>
            <a:endParaRPr lang="en-US" dirty="0"/>
          </a:p>
        </p:txBody>
      </p:sp>
    </p:spTree>
    <p:extLst>
      <p:ext uri="{BB962C8B-B14F-4D97-AF65-F5344CB8AC3E}">
        <p14:creationId xmlns:p14="http://schemas.microsoft.com/office/powerpoint/2010/main" val="195314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161186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1288805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405949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a:xfrm>
            <a:off x="9448800" y="6504274"/>
            <a:ext cx="2743200" cy="365125"/>
          </a:xfrm>
          <a:prstGeom prst="rect">
            <a:avLst/>
          </a:prstGeom>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3413863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4761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D57CB539-34C7-477B-B1BA-99D1A806833B}" type="datetimeFigureOut">
              <a:rPr lang="en-US" b="0" smtClean="0"/>
              <a:pPr fontAlgn="auto">
                <a:spcBef>
                  <a:spcPts val="0"/>
                </a:spcBef>
                <a:spcAft>
                  <a:spcPts val="0"/>
                </a:spcAft>
              </a:pPr>
              <a:t>1/20/2023</a:t>
            </a:fld>
            <a:endParaRPr lang="en-US" b="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3739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476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auto">
              <a:spcBef>
                <a:spcPts val="0"/>
              </a:spcBef>
              <a:spcAft>
                <a:spcPts val="0"/>
              </a:spcAft>
            </a:pPr>
            <a:fld id="{D57CB539-34C7-477B-B1BA-99D1A806833B}" type="datetimeFigureOut">
              <a:rPr lang="en-US" b="0" smtClean="0"/>
              <a:pPr fontAlgn="auto">
                <a:spcBef>
                  <a:spcPts val="0"/>
                </a:spcBef>
                <a:spcAft>
                  <a:spcPts val="0"/>
                </a:spcAft>
              </a:pPr>
              <a:t>1/20/2023</a:t>
            </a:fld>
            <a:endParaRPr lang="en-US" b="0"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63739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5" name="Footer Placeholder 4"/>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6" name="Slide Number Placeholder 5"/>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983843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668058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8" name="Footer Placeholder 7"/>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9" name="Slide Number Placeholder 8"/>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146321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153871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3" name="Footer Placeholder 2"/>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4" name="Slide Number Placeholder 3"/>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476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379223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fontAlgn="auto">
              <a:spcBef>
                <a:spcPts val="0"/>
              </a:spcBef>
              <a:spcAft>
                <a:spcPts val="0"/>
              </a:spcAft>
            </a:pPr>
            <a:fld id="{D57CB539-34C7-477B-B1BA-99D1A806833B}" type="datetimeFigureOut">
              <a:rPr lang="en-US" sz="1800" b="0" smtClean="0">
                <a:solidFill>
                  <a:prstClr val="black">
                    <a:tint val="75000"/>
                  </a:prstClr>
                </a:solidFill>
                <a:latin typeface="Calibri" panose="020F0502020204030204"/>
              </a:rPr>
              <a:pPr fontAlgn="auto">
                <a:spcBef>
                  <a:spcPts val="0"/>
                </a:spcBef>
                <a:spcAft>
                  <a:spcPts val="0"/>
                </a:spcAft>
              </a:pPr>
              <a:t>1/20/2023</a:t>
            </a:fld>
            <a:endParaRPr lang="en-US" sz="1800" b="0">
              <a:solidFill>
                <a:prstClr val="black">
                  <a:tint val="75000"/>
                </a:prstClr>
              </a:solidFill>
              <a:latin typeface="Calibri" panose="020F0502020204030204"/>
            </a:endParaRPr>
          </a:p>
        </p:txBody>
      </p:sp>
      <p:sp>
        <p:nvSpPr>
          <p:cNvPr id="6" name="Footer Placeholder 5"/>
          <p:cNvSpPr>
            <a:spLocks noGrp="1"/>
          </p:cNvSpPr>
          <p:nvPr>
            <p:ph type="ftr" sz="quarter" idx="11"/>
          </p:nvPr>
        </p:nvSpPr>
        <p:spPr/>
        <p:txBody>
          <a:bodyPr/>
          <a:lstStyle/>
          <a:p>
            <a:pPr fontAlgn="auto">
              <a:spcBef>
                <a:spcPts val="0"/>
              </a:spcBef>
              <a:spcAft>
                <a:spcPts val="0"/>
              </a:spcAft>
            </a:pPr>
            <a:endParaRPr lang="en-US" sz="1800" b="0">
              <a:solidFill>
                <a:prstClr val="black">
                  <a:tint val="75000"/>
                </a:prstClr>
              </a:solidFill>
              <a:latin typeface="Calibri" panose="020F0502020204030204"/>
            </a:endParaRPr>
          </a:p>
        </p:txBody>
      </p:sp>
      <p:sp>
        <p:nvSpPr>
          <p:cNvPr id="7" name="Slide Number Placeholder 6"/>
          <p:cNvSpPr>
            <a:spLocks noGrp="1"/>
          </p:cNvSpPr>
          <p:nvPr>
            <p:ph type="sldNum" sz="quarter" idx="12"/>
          </p:nvPr>
        </p:nvSpPr>
        <p:spPr/>
        <p:txBody>
          <a:bodyPr/>
          <a:lstStyle/>
          <a:p>
            <a:pPr fontAlgn="auto">
              <a:spcBef>
                <a:spcPts val="0"/>
              </a:spcBef>
              <a:spcAft>
                <a:spcPts val="0"/>
              </a:spcAft>
            </a:pPr>
            <a:fld id="{7052594B-14CD-4AE7-8ED5-BC990E417DFC}" type="slidenum">
              <a:rPr lang="en-US" sz="1800" b="0" smtClean="0">
                <a:solidFill>
                  <a:prstClr val="black">
                    <a:tint val="75000"/>
                  </a:prstClr>
                </a:solidFill>
                <a:latin typeface="Calibri" panose="020F0502020204030204"/>
              </a:rPr>
              <a:pPr fontAlgn="auto">
                <a:spcBef>
                  <a:spcPts val="0"/>
                </a:spcBef>
                <a:spcAft>
                  <a:spcPts val="0"/>
                </a:spcAft>
              </a:pPr>
              <a:t>‹#›</a:t>
            </a:fld>
            <a:endParaRPr lang="en-US" sz="1800" b="0">
              <a:solidFill>
                <a:prstClr val="black">
                  <a:tint val="75000"/>
                </a:prstClr>
              </a:solidFill>
              <a:latin typeface="Calibri" panose="020F0502020204030204"/>
            </a:endParaRPr>
          </a:p>
        </p:txBody>
      </p:sp>
    </p:spTree>
    <p:extLst>
      <p:ext uri="{BB962C8B-B14F-4D97-AF65-F5344CB8AC3E}">
        <p14:creationId xmlns:p14="http://schemas.microsoft.com/office/powerpoint/2010/main" val="2662141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1/20/2023</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p:cNvCxnSpPr/>
          <p:nvPr userDrawn="1"/>
        </p:nvCxnSpPr>
        <p:spPr>
          <a:xfrm>
            <a:off x="0" y="653627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11"/>
          <p:cNvSpPr txBox="1">
            <a:spLocks/>
          </p:cNvSpPr>
          <p:nvPr userDrawn="1"/>
        </p:nvSpPr>
        <p:spPr>
          <a:xfrm>
            <a:off x="0" y="6550974"/>
            <a:ext cx="12192000" cy="310615"/>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9" name="Subtitle 11"/>
          <p:cNvSpPr txBox="1">
            <a:spLocks/>
          </p:cNvSpPr>
          <p:nvPr userDrawn="1"/>
        </p:nvSpPr>
        <p:spPr>
          <a:xfrm>
            <a:off x="0" y="-6778"/>
            <a:ext cx="12192000" cy="989012"/>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0" name="Date Placeholder 3"/>
          <p:cNvSpPr txBox="1">
            <a:spLocks/>
          </p:cNvSpPr>
          <p:nvPr userDrawn="1"/>
        </p:nvSpPr>
        <p:spPr>
          <a:xfrm>
            <a:off x="190500" y="649288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D2D6B429-DF9C-4031-9E63-F97928DEB051}" type="datetimeFigureOut">
              <a:rPr lang="en-US" sz="1000" b="0" smtClean="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pPr fontAlgn="auto">
                <a:spcBef>
                  <a:spcPts val="0"/>
                </a:spcBef>
                <a:spcAft>
                  <a:spcPts val="0"/>
                </a:spcAft>
              </a:pPr>
              <a:t>1/20/2023</a:t>
            </a:fld>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1" name="Slide Number Placeholder 5"/>
          <p:cNvSpPr txBox="1">
            <a:spLocks/>
          </p:cNvSpPr>
          <p:nvPr userDrawn="1"/>
        </p:nvSpPr>
        <p:spPr>
          <a:xfrm>
            <a:off x="6361129" y="6521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b="0" dirty="0">
                <a:solidFill>
                  <a:prstClr val="black">
                    <a:tint val="75000"/>
                  </a:prstClr>
                </a:solidFill>
              </a:rPr>
              <a:t>Slide </a:t>
            </a:r>
            <a:fld id="{906CCFA1-09D6-47DC-B203-1FC48E107481}" type="slidenum">
              <a:rPr lang="en-US" sz="1200" b="0" smtClean="0">
                <a:solidFill>
                  <a:prstClr val="black">
                    <a:tint val="75000"/>
                  </a:prstClr>
                </a:solidFill>
              </a:rPr>
              <a:pPr fontAlgn="auto">
                <a:spcBef>
                  <a:spcPts val="0"/>
                </a:spcBef>
                <a:spcAft>
                  <a:spcPts val="0"/>
                </a:spcAft>
              </a:pPr>
              <a:t>‹#›</a:t>
            </a:fld>
            <a:endParaRPr lang="en-US" sz="1200" b="0" dirty="0">
              <a:solidFill>
                <a:prstClr val="black">
                  <a:tint val="75000"/>
                </a:prstClr>
              </a:solidFill>
            </a:endParaRPr>
          </a:p>
        </p:txBody>
      </p:sp>
      <p:cxnSp>
        <p:nvCxnSpPr>
          <p:cNvPr id="12" name="Straight Connector 11"/>
          <p:cNvCxnSpPr/>
          <p:nvPr userDrawn="1"/>
        </p:nvCxnSpPr>
        <p:spPr>
          <a:xfrm>
            <a:off x="0" y="97853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0" y="114830"/>
            <a:ext cx="12192000" cy="840358"/>
          </a:xfrm>
          <a:prstGeom prst="rect">
            <a:avLst/>
          </a:prstGeom>
          <a:noFill/>
          <a:effectLst/>
        </p:spPr>
        <p:txBody>
          <a:bodyPr wrap="square" anchor="b">
            <a:spAutoFit/>
          </a:bodyPr>
          <a:lstStyle/>
          <a:p>
            <a:pPr algn="ctr" fontAlgn="auto">
              <a:spcBef>
                <a:spcPct val="20000"/>
              </a:spcBef>
              <a:spcAft>
                <a:spcPts val="0"/>
              </a:spcAft>
              <a:buFont typeface="Arial" pitchFamily="34" charset="0"/>
              <a:buNone/>
              <a:defRPr/>
            </a:pPr>
            <a:r>
              <a:rPr lang="en-US" sz="36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Department of Military Affairs &amp; Veterans Services</a:t>
            </a:r>
          </a:p>
          <a:p>
            <a:pPr algn="ctr" fontAlgn="auto">
              <a:spcBef>
                <a:spcPct val="20000"/>
              </a:spcBef>
              <a:spcAft>
                <a:spcPts val="0"/>
              </a:spcAft>
              <a:buFont typeface="Arial" pitchFamily="34" charset="0"/>
              <a:buNone/>
              <a:defRPr/>
            </a:pPr>
            <a:r>
              <a:rPr lang="en-US" sz="1051"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Always Ready     Always There</a:t>
            </a:r>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4" name="Rectangle 13"/>
          <p:cNvSpPr/>
          <p:nvPr userDrawn="1"/>
        </p:nvSpPr>
        <p:spPr>
          <a:xfrm>
            <a:off x="9467028" y="6517502"/>
            <a:ext cx="2176173" cy="369332"/>
          </a:xfrm>
          <a:prstGeom prst="rect">
            <a:avLst/>
          </a:prstGeom>
        </p:spPr>
        <p:txBody>
          <a:bodyPr wrap="none">
            <a:spAutoFit/>
          </a:bodyPr>
          <a:lstStyle/>
          <a:p>
            <a:pPr algn="ctr" fontAlgn="auto">
              <a:spcBef>
                <a:spcPct val="20000"/>
              </a:spcBef>
              <a:spcAft>
                <a:spcPts val="0"/>
              </a:spcAft>
              <a:buFont typeface="Arial" pitchFamily="34" charset="0"/>
              <a:buNone/>
              <a:defRPr/>
            </a:pPr>
            <a:r>
              <a:rPr lang="en-US" sz="18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“Live Free or Die!”</a:t>
            </a:r>
          </a:p>
        </p:txBody>
      </p:sp>
    </p:spTree>
    <p:extLst>
      <p:ext uri="{BB962C8B-B14F-4D97-AF65-F5344CB8AC3E}">
        <p14:creationId xmlns:p14="http://schemas.microsoft.com/office/powerpoint/2010/main" val="3915159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2" name="Straight Connector 21"/>
          <p:cNvCxnSpPr/>
          <p:nvPr userDrawn="1"/>
        </p:nvCxnSpPr>
        <p:spPr>
          <a:xfrm>
            <a:off x="0" y="653627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ubtitle 11"/>
          <p:cNvSpPr txBox="1">
            <a:spLocks/>
          </p:cNvSpPr>
          <p:nvPr userDrawn="1"/>
        </p:nvSpPr>
        <p:spPr>
          <a:xfrm>
            <a:off x="0" y="6550974"/>
            <a:ext cx="12192000" cy="310615"/>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8" name="Subtitle 11"/>
          <p:cNvSpPr txBox="1">
            <a:spLocks/>
          </p:cNvSpPr>
          <p:nvPr userDrawn="1"/>
        </p:nvSpPr>
        <p:spPr>
          <a:xfrm>
            <a:off x="0" y="-6778"/>
            <a:ext cx="12192000" cy="989012"/>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2" name="Title Placeholder 1"/>
          <p:cNvSpPr>
            <a:spLocks noGrp="1"/>
          </p:cNvSpPr>
          <p:nvPr>
            <p:ph type="title"/>
          </p:nvPr>
        </p:nvSpPr>
        <p:spPr>
          <a:xfrm>
            <a:off x="838200" y="1022661"/>
            <a:ext cx="10515600" cy="66803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txBox="1">
            <a:spLocks/>
          </p:cNvSpPr>
          <p:nvPr userDrawn="1"/>
        </p:nvSpPr>
        <p:spPr>
          <a:xfrm>
            <a:off x="190500" y="649288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D2D6B429-DF9C-4031-9E63-F97928DEB051}" type="datetimeFigureOut">
              <a:rPr lang="en-US" sz="1000" b="0" smtClean="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pPr fontAlgn="auto">
                <a:spcBef>
                  <a:spcPts val="0"/>
                </a:spcBef>
                <a:spcAft>
                  <a:spcPts val="0"/>
                </a:spcAft>
              </a:pPr>
              <a:t>1/20/2023</a:t>
            </a:fld>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8" name="Slide Number Placeholder 5"/>
          <p:cNvSpPr txBox="1">
            <a:spLocks/>
          </p:cNvSpPr>
          <p:nvPr userDrawn="1"/>
        </p:nvSpPr>
        <p:spPr>
          <a:xfrm>
            <a:off x="6361129" y="652171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b="0" dirty="0">
                <a:solidFill>
                  <a:prstClr val="black">
                    <a:tint val="75000"/>
                  </a:prstClr>
                </a:solidFill>
              </a:rPr>
              <a:t>Slide </a:t>
            </a:r>
            <a:fld id="{906CCFA1-09D6-47DC-B203-1FC48E107481}" type="slidenum">
              <a:rPr lang="en-US" sz="1200" b="0" smtClean="0">
                <a:solidFill>
                  <a:prstClr val="black">
                    <a:tint val="75000"/>
                  </a:prstClr>
                </a:solidFill>
              </a:rPr>
              <a:pPr fontAlgn="auto">
                <a:spcBef>
                  <a:spcPts val="0"/>
                </a:spcBef>
                <a:spcAft>
                  <a:spcPts val="0"/>
                </a:spcAft>
              </a:pPr>
              <a:t>‹#›</a:t>
            </a:fld>
            <a:endParaRPr lang="en-US" sz="1200" b="0" dirty="0">
              <a:solidFill>
                <a:prstClr val="black">
                  <a:tint val="75000"/>
                </a:prstClr>
              </a:solidFill>
            </a:endParaRPr>
          </a:p>
        </p:txBody>
      </p:sp>
      <p:cxnSp>
        <p:nvCxnSpPr>
          <p:cNvPr id="15" name="Straight Connector 14"/>
          <p:cNvCxnSpPr/>
          <p:nvPr userDrawn="1"/>
        </p:nvCxnSpPr>
        <p:spPr>
          <a:xfrm>
            <a:off x="0" y="97853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0" y="114830"/>
            <a:ext cx="12192000" cy="840358"/>
          </a:xfrm>
          <a:prstGeom prst="rect">
            <a:avLst/>
          </a:prstGeom>
          <a:noFill/>
          <a:effectLst/>
        </p:spPr>
        <p:txBody>
          <a:bodyPr wrap="square" anchor="b">
            <a:spAutoFit/>
          </a:bodyPr>
          <a:lstStyle/>
          <a:p>
            <a:pPr algn="ctr" fontAlgn="auto">
              <a:spcBef>
                <a:spcPct val="20000"/>
              </a:spcBef>
              <a:spcAft>
                <a:spcPts val="0"/>
              </a:spcAft>
              <a:buFont typeface="Arial" pitchFamily="34" charset="0"/>
              <a:buNone/>
              <a:defRPr/>
            </a:pPr>
            <a:r>
              <a:rPr lang="en-US" sz="36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New Hampshire National Guard</a:t>
            </a:r>
          </a:p>
          <a:p>
            <a:pPr algn="ctr" fontAlgn="auto">
              <a:spcBef>
                <a:spcPct val="20000"/>
              </a:spcBef>
              <a:spcAft>
                <a:spcPts val="0"/>
              </a:spcAft>
              <a:buFont typeface="Arial" pitchFamily="34" charset="0"/>
              <a:buNone/>
              <a:defRPr/>
            </a:pPr>
            <a:r>
              <a:rPr lang="en-US" sz="1051"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Always Ready     Always There</a:t>
            </a:r>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23" name="Rectangle 22"/>
          <p:cNvSpPr/>
          <p:nvPr userDrawn="1"/>
        </p:nvSpPr>
        <p:spPr>
          <a:xfrm>
            <a:off x="9104331" y="6517502"/>
            <a:ext cx="2901564" cy="369332"/>
          </a:xfrm>
          <a:prstGeom prst="rect">
            <a:avLst/>
          </a:prstGeom>
        </p:spPr>
        <p:txBody>
          <a:bodyPr wrap="square">
            <a:spAutoFit/>
          </a:bodyPr>
          <a:lstStyle/>
          <a:p>
            <a:pPr algn="ctr" fontAlgn="auto">
              <a:spcBef>
                <a:spcPct val="20000"/>
              </a:spcBef>
              <a:spcAft>
                <a:spcPts val="0"/>
              </a:spcAft>
              <a:buFont typeface="Arial" pitchFamily="34" charset="0"/>
              <a:buNone/>
              <a:defRPr/>
            </a:pPr>
            <a:r>
              <a:rPr lang="en-US" sz="18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“Live Free or Die!”</a:t>
            </a:r>
          </a:p>
        </p:txBody>
      </p:sp>
    </p:spTree>
    <p:extLst>
      <p:ext uri="{BB962C8B-B14F-4D97-AF65-F5344CB8AC3E}">
        <p14:creationId xmlns:p14="http://schemas.microsoft.com/office/powerpoint/2010/main" val="204301067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p:cNvCxnSpPr/>
          <p:nvPr userDrawn="1"/>
        </p:nvCxnSpPr>
        <p:spPr>
          <a:xfrm>
            <a:off x="0" y="653627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11"/>
          <p:cNvSpPr txBox="1">
            <a:spLocks/>
          </p:cNvSpPr>
          <p:nvPr userDrawn="1"/>
        </p:nvSpPr>
        <p:spPr>
          <a:xfrm>
            <a:off x="0" y="6550970"/>
            <a:ext cx="12192000" cy="310615"/>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9" name="Subtitle 11"/>
          <p:cNvSpPr txBox="1">
            <a:spLocks/>
          </p:cNvSpPr>
          <p:nvPr userDrawn="1"/>
        </p:nvSpPr>
        <p:spPr>
          <a:xfrm>
            <a:off x="0" y="-6778"/>
            <a:ext cx="12192000" cy="989012"/>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0" name="Date Placeholder 3"/>
          <p:cNvSpPr txBox="1">
            <a:spLocks/>
          </p:cNvSpPr>
          <p:nvPr userDrawn="1"/>
        </p:nvSpPr>
        <p:spPr>
          <a:xfrm>
            <a:off x="190500" y="649287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D2D6B429-DF9C-4031-9E63-F97928DEB051}" type="datetimeFigureOut">
              <a:rPr lang="en-US" sz="1000" b="0" smtClean="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pPr fontAlgn="auto">
                <a:spcBef>
                  <a:spcPts val="0"/>
                </a:spcBef>
                <a:spcAft>
                  <a:spcPts val="0"/>
                </a:spcAft>
              </a:pPr>
              <a:t>1/20/2023</a:t>
            </a:fld>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1" name="Slide Number Placeholder 5"/>
          <p:cNvSpPr txBox="1">
            <a:spLocks/>
          </p:cNvSpPr>
          <p:nvPr userDrawn="1"/>
        </p:nvSpPr>
        <p:spPr>
          <a:xfrm>
            <a:off x="6361129" y="65217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b="0" dirty="0">
                <a:solidFill>
                  <a:prstClr val="black">
                    <a:tint val="75000"/>
                  </a:prstClr>
                </a:solidFill>
              </a:rPr>
              <a:t>Slide </a:t>
            </a:r>
            <a:fld id="{906CCFA1-09D6-47DC-B203-1FC48E107481}" type="slidenum">
              <a:rPr lang="en-US" sz="1200" b="0" smtClean="0">
                <a:solidFill>
                  <a:prstClr val="black">
                    <a:tint val="75000"/>
                  </a:prstClr>
                </a:solidFill>
              </a:rPr>
              <a:pPr fontAlgn="auto">
                <a:spcBef>
                  <a:spcPts val="0"/>
                </a:spcBef>
                <a:spcAft>
                  <a:spcPts val="0"/>
                </a:spcAft>
              </a:pPr>
              <a:t>‹#›</a:t>
            </a:fld>
            <a:endParaRPr lang="en-US" sz="1200" b="0" dirty="0">
              <a:solidFill>
                <a:prstClr val="black">
                  <a:tint val="75000"/>
                </a:prstClr>
              </a:solidFill>
            </a:endParaRPr>
          </a:p>
        </p:txBody>
      </p:sp>
      <p:cxnSp>
        <p:nvCxnSpPr>
          <p:cNvPr id="12" name="Straight Connector 11"/>
          <p:cNvCxnSpPr/>
          <p:nvPr userDrawn="1"/>
        </p:nvCxnSpPr>
        <p:spPr>
          <a:xfrm>
            <a:off x="0" y="97853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0" y="114958"/>
            <a:ext cx="12192000" cy="840230"/>
          </a:xfrm>
          <a:prstGeom prst="rect">
            <a:avLst/>
          </a:prstGeom>
          <a:noFill/>
          <a:effectLst/>
        </p:spPr>
        <p:txBody>
          <a:bodyPr wrap="square" anchor="b">
            <a:spAutoFit/>
          </a:bodyPr>
          <a:lstStyle/>
          <a:p>
            <a:pPr algn="ctr" fontAlgn="auto">
              <a:spcBef>
                <a:spcPct val="20000"/>
              </a:spcBef>
              <a:spcAft>
                <a:spcPts val="0"/>
              </a:spcAft>
              <a:buFont typeface="Arial" pitchFamily="34" charset="0"/>
              <a:buNone/>
              <a:defRPr/>
            </a:pPr>
            <a:r>
              <a:rPr lang="en-US" sz="36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Department of Military Affairs &amp; Veterans Services</a:t>
            </a:r>
          </a:p>
          <a:p>
            <a:pPr algn="ctr" fontAlgn="auto">
              <a:spcBef>
                <a:spcPct val="20000"/>
              </a:spcBef>
              <a:spcAft>
                <a:spcPts val="0"/>
              </a:spcAft>
              <a:buFont typeface="Arial" pitchFamily="34" charset="0"/>
              <a:buNone/>
              <a:defRPr/>
            </a:pPr>
            <a:r>
              <a:rPr lang="en-US" sz="105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Always Ready     Always There</a:t>
            </a:r>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4" name="Rectangle 13"/>
          <p:cNvSpPr/>
          <p:nvPr userDrawn="1"/>
        </p:nvSpPr>
        <p:spPr>
          <a:xfrm>
            <a:off x="9467025" y="6517502"/>
            <a:ext cx="2176173" cy="369332"/>
          </a:xfrm>
          <a:prstGeom prst="rect">
            <a:avLst/>
          </a:prstGeom>
        </p:spPr>
        <p:txBody>
          <a:bodyPr wrap="none">
            <a:spAutoFit/>
          </a:bodyPr>
          <a:lstStyle/>
          <a:p>
            <a:pPr algn="ctr" fontAlgn="auto">
              <a:spcBef>
                <a:spcPct val="20000"/>
              </a:spcBef>
              <a:spcAft>
                <a:spcPts val="0"/>
              </a:spcAft>
              <a:buFont typeface="Arial" pitchFamily="34" charset="0"/>
              <a:buNone/>
              <a:defRPr/>
            </a:pPr>
            <a:r>
              <a:rPr lang="en-US" sz="18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“Live Free or Die!”</a:t>
            </a:r>
          </a:p>
        </p:txBody>
      </p:sp>
    </p:spTree>
    <p:extLst>
      <p:ext uri="{BB962C8B-B14F-4D97-AF65-F5344CB8AC3E}">
        <p14:creationId xmlns:p14="http://schemas.microsoft.com/office/powerpoint/2010/main" val="3915159903"/>
      </p:ext>
    </p:extLst>
  </p:cSld>
  <p:clrMap bg1="lt1" tx1="dk1" bg2="lt2" tx2="dk2" accent1="accent1" accent2="accent2" accent3="accent3" accent4="accent4" accent5="accent5" accent6="accent6" hlink="hlink" folHlink="folHlink"/>
  <p:sldLayoutIdLst>
    <p:sldLayoutId id="2147483688" r:id="rId1"/>
    <p:sldLayoutId id="214748368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7" name="Straight Connector 6"/>
          <p:cNvCxnSpPr/>
          <p:nvPr userDrawn="1"/>
        </p:nvCxnSpPr>
        <p:spPr>
          <a:xfrm>
            <a:off x="0" y="653627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11"/>
          <p:cNvSpPr txBox="1">
            <a:spLocks/>
          </p:cNvSpPr>
          <p:nvPr userDrawn="1"/>
        </p:nvSpPr>
        <p:spPr>
          <a:xfrm>
            <a:off x="0" y="6550970"/>
            <a:ext cx="12192000" cy="310615"/>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9" name="Subtitle 11"/>
          <p:cNvSpPr txBox="1">
            <a:spLocks/>
          </p:cNvSpPr>
          <p:nvPr userDrawn="1"/>
        </p:nvSpPr>
        <p:spPr>
          <a:xfrm>
            <a:off x="0" y="-6778"/>
            <a:ext cx="12192000" cy="989012"/>
          </a:xfrm>
          <a:prstGeom prst="rect">
            <a:avLst/>
          </a:prstGeom>
          <a:gradFill flip="none" rotWithShape="1">
            <a:gsLst>
              <a:gs pos="0">
                <a:srgbClr val="182B65">
                  <a:shade val="30000"/>
                  <a:satMod val="115000"/>
                </a:srgbClr>
              </a:gs>
              <a:gs pos="50000">
                <a:srgbClr val="182B65">
                  <a:shade val="67500"/>
                  <a:satMod val="115000"/>
                </a:srgbClr>
              </a:gs>
              <a:gs pos="100000">
                <a:srgbClr val="182B65">
                  <a:shade val="100000"/>
                  <a:satMod val="115000"/>
                </a:srgbClr>
              </a:gs>
            </a:gsLst>
            <a:lin ang="5400000" scaled="1"/>
            <a:tileRect/>
          </a:gradFill>
          <a:effectLst/>
        </p:spPr>
        <p:txBody>
          <a:bodyPr>
            <a:normAutofit/>
          </a:bodyPr>
          <a:lstStyle/>
          <a:p>
            <a:pPr fontAlgn="auto">
              <a:spcBef>
                <a:spcPct val="20000"/>
              </a:spcBef>
              <a:spcAft>
                <a:spcPts val="0"/>
              </a:spcAft>
              <a:buFont typeface="Arial" pitchFamily="34" charset="0"/>
              <a:buNone/>
              <a:defRPr/>
            </a:pPr>
            <a:endParaRPr lang="en-US" sz="14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0" name="Date Placeholder 3"/>
          <p:cNvSpPr txBox="1">
            <a:spLocks/>
          </p:cNvSpPr>
          <p:nvPr userDrawn="1"/>
        </p:nvSpPr>
        <p:spPr>
          <a:xfrm>
            <a:off x="190500" y="649287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D2D6B429-DF9C-4031-9E63-F97928DEB051}" type="datetimeFigureOut">
              <a:rPr lang="en-US" sz="1000" b="0" smtClean="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pPr fontAlgn="auto">
                <a:spcBef>
                  <a:spcPts val="0"/>
                </a:spcBef>
                <a:spcAft>
                  <a:spcPts val="0"/>
                </a:spcAft>
              </a:pPr>
              <a:t>1/20/2023</a:t>
            </a:fld>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1" name="Slide Number Placeholder 5"/>
          <p:cNvSpPr txBox="1">
            <a:spLocks/>
          </p:cNvSpPr>
          <p:nvPr userDrawn="1"/>
        </p:nvSpPr>
        <p:spPr>
          <a:xfrm>
            <a:off x="6361129" y="652171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r>
              <a:rPr lang="en-US" sz="1200" b="0" dirty="0">
                <a:solidFill>
                  <a:prstClr val="black">
                    <a:tint val="75000"/>
                  </a:prstClr>
                </a:solidFill>
              </a:rPr>
              <a:t>Slide </a:t>
            </a:r>
            <a:fld id="{906CCFA1-09D6-47DC-B203-1FC48E107481}" type="slidenum">
              <a:rPr lang="en-US" sz="1200" b="0" smtClean="0">
                <a:solidFill>
                  <a:prstClr val="black">
                    <a:tint val="75000"/>
                  </a:prstClr>
                </a:solidFill>
              </a:rPr>
              <a:pPr fontAlgn="auto">
                <a:spcBef>
                  <a:spcPts val="0"/>
                </a:spcBef>
                <a:spcAft>
                  <a:spcPts val="0"/>
                </a:spcAft>
              </a:pPr>
              <a:t>‹#›</a:t>
            </a:fld>
            <a:endParaRPr lang="en-US" sz="1200" b="0" dirty="0">
              <a:solidFill>
                <a:prstClr val="black">
                  <a:tint val="75000"/>
                </a:prstClr>
              </a:solidFill>
            </a:endParaRPr>
          </a:p>
        </p:txBody>
      </p:sp>
      <p:cxnSp>
        <p:nvCxnSpPr>
          <p:cNvPr id="12" name="Straight Connector 11"/>
          <p:cNvCxnSpPr/>
          <p:nvPr userDrawn="1"/>
        </p:nvCxnSpPr>
        <p:spPr>
          <a:xfrm>
            <a:off x="0" y="978531"/>
            <a:ext cx="1219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0" y="114958"/>
            <a:ext cx="12192000" cy="840230"/>
          </a:xfrm>
          <a:prstGeom prst="rect">
            <a:avLst/>
          </a:prstGeom>
          <a:noFill/>
          <a:effectLst/>
        </p:spPr>
        <p:txBody>
          <a:bodyPr wrap="square" anchor="b">
            <a:spAutoFit/>
          </a:bodyPr>
          <a:lstStyle/>
          <a:p>
            <a:pPr algn="ctr" fontAlgn="auto">
              <a:spcBef>
                <a:spcPct val="20000"/>
              </a:spcBef>
              <a:spcAft>
                <a:spcPts val="0"/>
              </a:spcAft>
              <a:buFont typeface="Arial" pitchFamily="34" charset="0"/>
              <a:buNone/>
              <a:defRPr/>
            </a:pPr>
            <a:r>
              <a:rPr lang="en-US" sz="36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New Hampshire National Guard</a:t>
            </a:r>
          </a:p>
          <a:p>
            <a:pPr algn="ctr" fontAlgn="auto">
              <a:spcBef>
                <a:spcPct val="20000"/>
              </a:spcBef>
              <a:spcAft>
                <a:spcPts val="0"/>
              </a:spcAft>
              <a:buFont typeface="Arial" pitchFamily="34" charset="0"/>
              <a:buNone/>
              <a:defRPr/>
            </a:pPr>
            <a:r>
              <a:rPr lang="en-US" sz="105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Always Ready     Always There</a:t>
            </a:r>
            <a:endParaRPr lang="en-US" sz="10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endParaRPr>
          </a:p>
        </p:txBody>
      </p:sp>
      <p:sp>
        <p:nvSpPr>
          <p:cNvPr id="14" name="Rectangle 13"/>
          <p:cNvSpPr/>
          <p:nvPr userDrawn="1"/>
        </p:nvSpPr>
        <p:spPr>
          <a:xfrm>
            <a:off x="9467025" y="6517502"/>
            <a:ext cx="2176173" cy="369332"/>
          </a:xfrm>
          <a:prstGeom prst="rect">
            <a:avLst/>
          </a:prstGeom>
        </p:spPr>
        <p:txBody>
          <a:bodyPr wrap="none">
            <a:spAutoFit/>
          </a:bodyPr>
          <a:lstStyle/>
          <a:p>
            <a:pPr algn="ctr" fontAlgn="auto">
              <a:spcBef>
                <a:spcPct val="20000"/>
              </a:spcBef>
              <a:spcAft>
                <a:spcPts val="0"/>
              </a:spcAft>
              <a:buFont typeface="Arial" pitchFamily="34" charset="0"/>
              <a:buNone/>
              <a:defRPr/>
            </a:pPr>
            <a:r>
              <a:rPr lang="en-US" sz="1800" b="0" dirty="0">
                <a:gradFill>
                  <a:gsLst>
                    <a:gs pos="0">
                      <a:prstClr val="white"/>
                    </a:gs>
                    <a:gs pos="50000">
                      <a:prstClr val="white">
                        <a:lumMod val="95000"/>
                      </a:prstClr>
                    </a:gs>
                    <a:gs pos="100000">
                      <a:prstClr val="white">
                        <a:lumMod val="85000"/>
                      </a:prstClr>
                    </a:gs>
                  </a:gsLst>
                  <a:lin ang="5400000" scaled="0"/>
                </a:gradFill>
                <a:effectLst>
                  <a:outerShdw blurRad="63500" sx="102000" sy="102000" algn="ctr" rotWithShape="0">
                    <a:prstClr val="black">
                      <a:alpha val="40000"/>
                    </a:prstClr>
                  </a:outerShdw>
                </a:effectLst>
                <a:latin typeface="Rockwell" pitchFamily="18" charset="0"/>
              </a:rPr>
              <a:t>“Live Free or Die!”</a:t>
            </a:r>
          </a:p>
        </p:txBody>
      </p:sp>
    </p:spTree>
    <p:extLst>
      <p:ext uri="{BB962C8B-B14F-4D97-AF65-F5344CB8AC3E}">
        <p14:creationId xmlns:p14="http://schemas.microsoft.com/office/powerpoint/2010/main" val="3915159903"/>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s://www.va.gov/burials-memorials/"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nhvca.org/" TargetMode="External"/><Relationship Id="rId2" Type="http://schemas.openxmlformats.org/officeDocument/2006/relationships/hyperlink" Target="http://www.nhsvc.com/" TargetMode="External"/><Relationship Id="rId1" Type="http://schemas.openxmlformats.org/officeDocument/2006/relationships/slideLayout" Target="../slideLayouts/slideLayout12.xml"/><Relationship Id="rId4" Type="http://schemas.openxmlformats.org/officeDocument/2006/relationships/hyperlink" Target="http://www.vhlc.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43D2-28E0-4CA3-99F9-8F171DD969B9}"/>
              </a:ext>
            </a:extLst>
          </p:cNvPr>
          <p:cNvSpPr>
            <a:spLocks noGrp="1"/>
          </p:cNvSpPr>
          <p:nvPr>
            <p:ph type="ctrTitle"/>
          </p:nvPr>
        </p:nvSpPr>
        <p:spPr/>
        <p:txBody>
          <a:bodyPr>
            <a:normAutofit/>
          </a:bodyPr>
          <a:lstStyle/>
          <a:p>
            <a:r>
              <a:rPr lang="en-US" sz="4000" b="1" dirty="0"/>
              <a:t>Honoring Service &amp; Sacrifice</a:t>
            </a:r>
            <a:br>
              <a:rPr lang="en-US" sz="4000" b="1" dirty="0"/>
            </a:br>
            <a:r>
              <a:rPr lang="en-US" sz="4000" b="1" dirty="0"/>
              <a:t>NH State Veterans Cemetery</a:t>
            </a:r>
          </a:p>
        </p:txBody>
      </p:sp>
      <p:sp>
        <p:nvSpPr>
          <p:cNvPr id="3" name="Subtitle 2">
            <a:extLst>
              <a:ext uri="{FF2B5EF4-FFF2-40B4-BE49-F238E27FC236}">
                <a16:creationId xmlns:a16="http://schemas.microsoft.com/office/drawing/2014/main" id="{B121B51C-1458-48A8-A22E-CDE1CF36CFDB}"/>
              </a:ext>
            </a:extLst>
          </p:cNvPr>
          <p:cNvSpPr>
            <a:spLocks noGrp="1"/>
          </p:cNvSpPr>
          <p:nvPr>
            <p:ph type="subTitle" idx="1"/>
          </p:nvPr>
        </p:nvSpPr>
        <p:spPr/>
        <p:txBody>
          <a:bodyPr/>
          <a:lstStyle/>
          <a:p>
            <a:r>
              <a:rPr lang="en-US" b="1" dirty="0"/>
              <a:t>VA Weekly Staff Meeting</a:t>
            </a:r>
          </a:p>
          <a:p>
            <a:r>
              <a:rPr lang="en-US" b="1" dirty="0"/>
              <a:t>January 23, 2023</a:t>
            </a:r>
          </a:p>
        </p:txBody>
      </p:sp>
    </p:spTree>
    <p:extLst>
      <p:ext uri="{BB962C8B-B14F-4D97-AF65-F5344CB8AC3E}">
        <p14:creationId xmlns:p14="http://schemas.microsoft.com/office/powerpoint/2010/main" val="838075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7F17F-345E-43BC-93CE-72A480F52EFA}"/>
              </a:ext>
            </a:extLst>
          </p:cNvPr>
          <p:cNvSpPr>
            <a:spLocks noGrp="1"/>
          </p:cNvSpPr>
          <p:nvPr>
            <p:ph type="title"/>
          </p:nvPr>
        </p:nvSpPr>
        <p:spPr>
          <a:xfrm>
            <a:off x="838200" y="1066800"/>
            <a:ext cx="10515600" cy="623888"/>
          </a:xfrm>
        </p:spPr>
        <p:txBody>
          <a:bodyPr>
            <a:normAutofit/>
          </a:bodyPr>
          <a:lstStyle/>
          <a:p>
            <a:r>
              <a:rPr lang="en-US" sz="3600" b="1" dirty="0"/>
              <a:t>Programs that Support and Enhance the NHSVC</a:t>
            </a:r>
          </a:p>
        </p:txBody>
      </p:sp>
      <p:sp>
        <p:nvSpPr>
          <p:cNvPr id="3" name="Content Placeholder 2">
            <a:extLst>
              <a:ext uri="{FF2B5EF4-FFF2-40B4-BE49-F238E27FC236}">
                <a16:creationId xmlns:a16="http://schemas.microsoft.com/office/drawing/2014/main" id="{CB6E3070-4F99-4759-A6DD-21A4A56A227A}"/>
              </a:ext>
            </a:extLst>
          </p:cNvPr>
          <p:cNvSpPr>
            <a:spLocks noGrp="1"/>
          </p:cNvSpPr>
          <p:nvPr>
            <p:ph idx="1"/>
          </p:nvPr>
        </p:nvSpPr>
        <p:spPr/>
        <p:txBody>
          <a:bodyPr>
            <a:normAutofit fontScale="92500" lnSpcReduction="10000"/>
          </a:bodyPr>
          <a:lstStyle/>
          <a:p>
            <a:r>
              <a:rPr lang="en-US" sz="2400" dirty="0"/>
              <a:t>NH Veterans Cemetery Association</a:t>
            </a:r>
          </a:p>
          <a:p>
            <a:pPr lvl="1"/>
            <a:r>
              <a:rPr lang="en-US" sz="2000" dirty="0"/>
              <a:t>Veterans Heritage Learning Center</a:t>
            </a:r>
          </a:p>
          <a:p>
            <a:pPr lvl="1"/>
            <a:r>
              <a:rPr lang="en-US" sz="2000" dirty="0"/>
              <a:t>Memorial Walkway</a:t>
            </a:r>
          </a:p>
          <a:p>
            <a:pPr lvl="1"/>
            <a:r>
              <a:rPr lang="en-US" sz="2000" dirty="0"/>
              <a:t>Trees for Boscawen</a:t>
            </a:r>
          </a:p>
          <a:p>
            <a:pPr lvl="1"/>
            <a:r>
              <a:rPr lang="en-US" sz="2000" dirty="0"/>
              <a:t>Noise Reduction Berm</a:t>
            </a:r>
          </a:p>
          <a:p>
            <a:r>
              <a:rPr lang="en-US" sz="2400" dirty="0"/>
              <a:t>100 Nights of Remembrance</a:t>
            </a:r>
          </a:p>
          <a:p>
            <a:r>
              <a:rPr lang="en-US" sz="2400" dirty="0"/>
              <a:t>Wreaths for Boscawen</a:t>
            </a:r>
          </a:p>
          <a:p>
            <a:r>
              <a:rPr lang="en-US" sz="2400" dirty="0"/>
              <a:t>Standing With Fallen Comrades</a:t>
            </a:r>
          </a:p>
          <a:p>
            <a:r>
              <a:rPr lang="en-US" sz="2400" dirty="0"/>
              <a:t>Adopt-a-Garden</a:t>
            </a:r>
          </a:p>
          <a:p>
            <a:r>
              <a:rPr lang="en-US" sz="2400" dirty="0"/>
              <a:t>Burial Equity for Guards and Reserves (signed into law March 2022)</a:t>
            </a:r>
          </a:p>
          <a:p>
            <a:r>
              <a:rPr lang="en-US" sz="2400" dirty="0"/>
              <a:t>Headstone Cleaning and Memorial Walkway Clean-up Events</a:t>
            </a:r>
          </a:p>
          <a:p>
            <a:r>
              <a:rPr lang="en-US" sz="2400" dirty="0"/>
              <a:t>Communication – Rally Point, email updates, social media, website</a:t>
            </a:r>
          </a:p>
          <a:p>
            <a:endParaRPr lang="en-US" dirty="0"/>
          </a:p>
        </p:txBody>
      </p:sp>
    </p:spTree>
    <p:extLst>
      <p:ext uri="{BB962C8B-B14F-4D97-AF65-F5344CB8AC3E}">
        <p14:creationId xmlns:p14="http://schemas.microsoft.com/office/powerpoint/2010/main" val="858785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2F2A-4648-42C5-A53B-B90C0569B0BE}"/>
              </a:ext>
            </a:extLst>
          </p:cNvPr>
          <p:cNvSpPr>
            <a:spLocks noGrp="1"/>
          </p:cNvSpPr>
          <p:nvPr>
            <p:ph type="title"/>
          </p:nvPr>
        </p:nvSpPr>
        <p:spPr>
          <a:xfrm>
            <a:off x="838200" y="1066800"/>
            <a:ext cx="10515600" cy="623888"/>
          </a:xfrm>
        </p:spPr>
        <p:txBody>
          <a:bodyPr>
            <a:noAutofit/>
          </a:bodyPr>
          <a:lstStyle/>
          <a:p>
            <a:pPr algn="ctr"/>
            <a:r>
              <a:rPr lang="en-US" sz="4000" b="1" dirty="0"/>
              <a:t>Military Burial</a:t>
            </a:r>
          </a:p>
        </p:txBody>
      </p:sp>
      <p:sp>
        <p:nvSpPr>
          <p:cNvPr id="3" name="Content Placeholder 2">
            <a:extLst>
              <a:ext uri="{FF2B5EF4-FFF2-40B4-BE49-F238E27FC236}">
                <a16:creationId xmlns:a16="http://schemas.microsoft.com/office/drawing/2014/main" id="{7778EDCF-F1B2-436C-B267-0A22E1110990}"/>
              </a:ext>
            </a:extLst>
          </p:cNvPr>
          <p:cNvSpPr>
            <a:spLocks noGrp="1"/>
          </p:cNvSpPr>
          <p:nvPr>
            <p:ph idx="1"/>
          </p:nvPr>
        </p:nvSpPr>
        <p:spPr>
          <a:xfrm>
            <a:off x="304800" y="1600200"/>
            <a:ext cx="11353800" cy="4724400"/>
          </a:xfrm>
        </p:spPr>
        <p:txBody>
          <a:bodyPr>
            <a:normAutofit/>
          </a:bodyPr>
          <a:lstStyle/>
          <a:p>
            <a:r>
              <a:rPr lang="en-US" dirty="0"/>
              <a:t>Each state and branch of service do things a little different</a:t>
            </a:r>
          </a:p>
          <a:p>
            <a:r>
              <a:rPr lang="en-US" dirty="0"/>
              <a:t>Eligibility for honors </a:t>
            </a:r>
            <a:r>
              <a:rPr lang="en-US" i="1" dirty="0"/>
              <a:t>may</a:t>
            </a:r>
            <a:r>
              <a:rPr lang="en-US" dirty="0"/>
              <a:t> differ from eligibility for VA benefits</a:t>
            </a:r>
          </a:p>
          <a:p>
            <a:r>
              <a:rPr lang="en-US" dirty="0"/>
              <a:t>At a minimum, eligible veterans should have:</a:t>
            </a:r>
          </a:p>
          <a:p>
            <a:pPr lvl="1"/>
            <a:r>
              <a:rPr lang="en-US" dirty="0"/>
              <a:t>TAPS played at service</a:t>
            </a:r>
          </a:p>
          <a:p>
            <a:pPr lvl="1"/>
            <a:r>
              <a:rPr lang="en-US" dirty="0"/>
              <a:t>2-person military flag-fold detail</a:t>
            </a:r>
          </a:p>
          <a:p>
            <a:r>
              <a:rPr lang="en-US" dirty="0"/>
              <a:t>Firing details are </a:t>
            </a:r>
            <a:r>
              <a:rPr lang="en-US" u="sng" dirty="0"/>
              <a:t>NOT</a:t>
            </a:r>
            <a:r>
              <a:rPr lang="en-US" dirty="0"/>
              <a:t> typically provided</a:t>
            </a:r>
          </a:p>
          <a:p>
            <a:pPr lvl="1"/>
            <a:r>
              <a:rPr lang="en-US" dirty="0"/>
              <a:t>Retired senior officers and NCOs </a:t>
            </a:r>
            <a:r>
              <a:rPr lang="en-US" i="1" dirty="0"/>
              <a:t>may</a:t>
            </a:r>
            <a:r>
              <a:rPr lang="en-US" dirty="0"/>
              <a:t> get firing detail </a:t>
            </a:r>
            <a:r>
              <a:rPr lang="en-US" i="1" dirty="0"/>
              <a:t>if</a:t>
            </a:r>
            <a:r>
              <a:rPr lang="en-US" dirty="0"/>
              <a:t> resources are available</a:t>
            </a:r>
          </a:p>
          <a:p>
            <a:pPr lvl="1"/>
            <a:r>
              <a:rPr lang="en-US" dirty="0"/>
              <a:t>Veteran Service Organizations (American Legion, Veterans of Foreign Wars, etc. often perform firing details upon request)</a:t>
            </a:r>
          </a:p>
          <a:p>
            <a:pPr lvl="1"/>
            <a:r>
              <a:rPr lang="en-US" dirty="0"/>
              <a:t>Firing detail consists of three volleys</a:t>
            </a:r>
          </a:p>
          <a:p>
            <a:pPr lvl="1"/>
            <a:r>
              <a:rPr lang="en-US" dirty="0"/>
              <a:t>Rounds from firing detail are usually presented to the next-of-kin</a:t>
            </a:r>
          </a:p>
          <a:p>
            <a:pPr lvl="1"/>
            <a:endParaRPr lang="en-US" sz="2000" dirty="0"/>
          </a:p>
          <a:p>
            <a:pPr lvl="1"/>
            <a:endParaRPr lang="en-US" sz="2000" dirty="0"/>
          </a:p>
          <a:p>
            <a:endParaRPr lang="en-US" sz="2000" dirty="0"/>
          </a:p>
          <a:p>
            <a:pPr marL="457200" lvl="1" indent="0">
              <a:buNone/>
            </a:pPr>
            <a:endParaRPr lang="en-US" sz="1800" dirty="0"/>
          </a:p>
          <a:p>
            <a:pPr lvl="1"/>
            <a:endParaRPr lang="en-US" sz="1800" dirty="0"/>
          </a:p>
          <a:p>
            <a:endParaRPr lang="en-US" sz="2400" dirty="0"/>
          </a:p>
        </p:txBody>
      </p:sp>
    </p:spTree>
    <p:extLst>
      <p:ext uri="{BB962C8B-B14F-4D97-AF65-F5344CB8AC3E}">
        <p14:creationId xmlns:p14="http://schemas.microsoft.com/office/powerpoint/2010/main" val="291360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66ED-4E59-44E7-8069-35E63D109F0E}"/>
              </a:ext>
            </a:extLst>
          </p:cNvPr>
          <p:cNvSpPr>
            <a:spLocks noGrp="1"/>
          </p:cNvSpPr>
          <p:nvPr>
            <p:ph type="title"/>
          </p:nvPr>
        </p:nvSpPr>
        <p:spPr>
          <a:xfrm>
            <a:off x="838200" y="1066800"/>
            <a:ext cx="10515600" cy="623888"/>
          </a:xfrm>
        </p:spPr>
        <p:txBody>
          <a:bodyPr>
            <a:normAutofit fontScale="90000"/>
          </a:bodyPr>
          <a:lstStyle/>
          <a:p>
            <a:pPr algn="ctr"/>
            <a:r>
              <a:rPr lang="en-US" b="1" dirty="0"/>
              <a:t>Veteran Burial Entitlements</a:t>
            </a:r>
          </a:p>
        </p:txBody>
      </p:sp>
      <p:sp>
        <p:nvSpPr>
          <p:cNvPr id="3" name="Content Placeholder 2">
            <a:extLst>
              <a:ext uri="{FF2B5EF4-FFF2-40B4-BE49-F238E27FC236}">
                <a16:creationId xmlns:a16="http://schemas.microsoft.com/office/drawing/2014/main" id="{0D87D866-3A63-485C-AC41-1776AFEA4907}"/>
              </a:ext>
            </a:extLst>
          </p:cNvPr>
          <p:cNvSpPr>
            <a:spLocks noGrp="1"/>
          </p:cNvSpPr>
          <p:nvPr>
            <p:ph idx="1"/>
          </p:nvPr>
        </p:nvSpPr>
        <p:spPr>
          <a:xfrm>
            <a:off x="838200" y="1825625"/>
            <a:ext cx="10820400" cy="4351338"/>
          </a:xfrm>
        </p:spPr>
        <p:txBody>
          <a:bodyPr>
            <a:normAutofit/>
          </a:bodyPr>
          <a:lstStyle/>
          <a:p>
            <a:r>
              <a:rPr lang="en-US" dirty="0"/>
              <a:t>Flag</a:t>
            </a:r>
          </a:p>
          <a:p>
            <a:r>
              <a:rPr lang="en-US" dirty="0"/>
              <a:t>Military Honors</a:t>
            </a:r>
          </a:p>
          <a:p>
            <a:pPr lvl="1"/>
            <a:r>
              <a:rPr lang="en-US" dirty="0"/>
              <a:t>Differs by branch of service and state</a:t>
            </a:r>
          </a:p>
          <a:p>
            <a:r>
              <a:rPr lang="en-US" dirty="0"/>
              <a:t>Headstone, marker, or medallion</a:t>
            </a:r>
          </a:p>
          <a:p>
            <a:r>
              <a:rPr lang="en-US" dirty="0"/>
              <a:t>Death Benefit (to help defray burial costs)</a:t>
            </a:r>
          </a:p>
          <a:p>
            <a:pPr lvl="1"/>
            <a:r>
              <a:rPr lang="en-US" sz="1800" dirty="0"/>
              <a:t>Apply AFTER </a:t>
            </a:r>
            <a:r>
              <a:rPr lang="en-US" sz="1800" i="1" dirty="0"/>
              <a:t>death of veteran</a:t>
            </a:r>
          </a:p>
          <a:p>
            <a:r>
              <a:rPr lang="en-US" dirty="0"/>
              <a:t>Plot allowance</a:t>
            </a:r>
          </a:p>
          <a:p>
            <a:pPr lvl="1"/>
            <a:r>
              <a:rPr lang="en-US" sz="1800" dirty="0"/>
              <a:t>Apply AFTER death of veteran</a:t>
            </a:r>
          </a:p>
          <a:p>
            <a:r>
              <a:rPr lang="en-US" dirty="0"/>
              <a:t>All information located at </a:t>
            </a:r>
            <a:r>
              <a:rPr lang="en-US" dirty="0">
                <a:hlinkClick r:id="rId2"/>
              </a:rPr>
              <a:t>www.va.gov/burials-memorials</a:t>
            </a:r>
            <a:endParaRPr lang="en-US" dirty="0"/>
          </a:p>
          <a:p>
            <a:endParaRPr lang="en-US" sz="2200" dirty="0"/>
          </a:p>
        </p:txBody>
      </p:sp>
    </p:spTree>
    <p:extLst>
      <p:ext uri="{BB962C8B-B14F-4D97-AF65-F5344CB8AC3E}">
        <p14:creationId xmlns:p14="http://schemas.microsoft.com/office/powerpoint/2010/main" val="1074598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group of people in military uniforms standing in a field&#10;&#10;Description automatically generated with low confidence">
            <a:extLst>
              <a:ext uri="{FF2B5EF4-FFF2-40B4-BE49-F238E27FC236}">
                <a16:creationId xmlns:a16="http://schemas.microsoft.com/office/drawing/2014/main" id="{E39CBD8F-1660-4FDD-94CC-5DA6028004A9}"/>
              </a:ext>
            </a:extLst>
          </p:cNvPr>
          <p:cNvPicPr>
            <a:picLocks noChangeAspect="1"/>
          </p:cNvPicPr>
          <p:nvPr/>
        </p:nvPicPr>
        <p:blipFill rotWithShape="1">
          <a:blip r:embed="rId2">
            <a:extLst>
              <a:ext uri="{28A0092B-C50C-407E-A947-70E740481C1C}">
                <a14:useLocalDpi xmlns:a14="http://schemas.microsoft.com/office/drawing/2010/main" val="0"/>
              </a:ext>
            </a:extLst>
          </a:blip>
          <a:srcRect r="1" b="13114"/>
          <a:stretch/>
        </p:blipFill>
        <p:spPr>
          <a:xfrm>
            <a:off x="6015569" y="10"/>
            <a:ext cx="6176432"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13" name="Picture 12" descr="A picture containing outdoor, tree, person, ground&#10;&#10;Description automatically generated">
            <a:extLst>
              <a:ext uri="{FF2B5EF4-FFF2-40B4-BE49-F238E27FC236}">
                <a16:creationId xmlns:a16="http://schemas.microsoft.com/office/drawing/2014/main" id="{C8D87B3C-E7C4-4276-8B38-94A35A43372D}"/>
              </a:ext>
            </a:extLst>
          </p:cNvPr>
          <p:cNvPicPr>
            <a:picLocks noChangeAspect="1"/>
          </p:cNvPicPr>
          <p:nvPr/>
        </p:nvPicPr>
        <p:blipFill rotWithShape="1">
          <a:blip r:embed="rId3">
            <a:extLst>
              <a:ext uri="{28A0092B-C50C-407E-A947-70E740481C1C}">
                <a14:useLocalDpi xmlns:a14="http://schemas.microsoft.com/office/drawing/2010/main" val="0"/>
              </a:ext>
            </a:extLst>
          </a:blip>
          <a:srcRect l="4898" r="-4" b="-4"/>
          <a:stretch/>
        </p:blipFill>
        <p:spPr>
          <a:xfrm>
            <a:off x="20" y="3920044"/>
            <a:ext cx="3705205" cy="2937955"/>
          </a:xfrm>
          <a:prstGeom prst="rect">
            <a:avLst/>
          </a:prstGeom>
        </p:spPr>
      </p:pic>
      <p:pic>
        <p:nvPicPr>
          <p:cNvPr id="22" name="Picture 21" descr="A picture containing floor, indoor, wall, room&#10;&#10;Description automatically generated">
            <a:extLst>
              <a:ext uri="{FF2B5EF4-FFF2-40B4-BE49-F238E27FC236}">
                <a16:creationId xmlns:a16="http://schemas.microsoft.com/office/drawing/2014/main" id="{C376E27B-FBF5-418E-9489-73CA51E3B0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0" r="2" b="2"/>
          <a:stretch/>
        </p:blipFill>
        <p:spPr>
          <a:xfrm>
            <a:off x="3505200" y="3124200"/>
            <a:ext cx="5029199" cy="3733800"/>
          </a:xfrm>
          <a:prstGeom prst="rect">
            <a:avLst/>
          </a:prstGeom>
        </p:spPr>
      </p:pic>
      <p:pic>
        <p:nvPicPr>
          <p:cNvPr id="20" name="Picture 19" descr="A person standing in a cemetery&#10;&#10;Description automatically generated with medium confidence">
            <a:extLst>
              <a:ext uri="{FF2B5EF4-FFF2-40B4-BE49-F238E27FC236}">
                <a16:creationId xmlns:a16="http://schemas.microsoft.com/office/drawing/2014/main" id="{BF0A2311-EC62-4E51-9806-C82EA97B7188}"/>
              </a:ext>
            </a:extLst>
          </p:cNvPr>
          <p:cNvPicPr>
            <a:picLocks noChangeAspect="1"/>
          </p:cNvPicPr>
          <p:nvPr/>
        </p:nvPicPr>
        <p:blipFill rotWithShape="1">
          <a:blip r:embed="rId5">
            <a:extLst>
              <a:ext uri="{28A0092B-C50C-407E-A947-70E740481C1C}">
                <a14:useLocalDpi xmlns:a14="http://schemas.microsoft.com/office/drawing/2010/main" val="0"/>
              </a:ext>
            </a:extLst>
          </a:blip>
          <a:srcRect r="1" b="13114"/>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pic>
        <p:nvPicPr>
          <p:cNvPr id="15" name="Picture 14" descr="A group of men in military uniforms&#10;&#10;Description automatically generated with low confidence">
            <a:extLst>
              <a:ext uri="{FF2B5EF4-FFF2-40B4-BE49-F238E27FC236}">
                <a16:creationId xmlns:a16="http://schemas.microsoft.com/office/drawing/2014/main" id="{7557A554-1BED-408D-8586-14B74203DFC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610" b="-4"/>
          <a:stretch/>
        </p:blipFill>
        <p:spPr>
          <a:xfrm>
            <a:off x="8485292" y="3920044"/>
            <a:ext cx="3706709" cy="2937956"/>
          </a:xfrm>
          <a:prstGeom prst="rect">
            <a:avLst/>
          </a:prstGeom>
        </p:spPr>
      </p:pic>
    </p:spTree>
    <p:extLst>
      <p:ext uri="{BB962C8B-B14F-4D97-AF65-F5344CB8AC3E}">
        <p14:creationId xmlns:p14="http://schemas.microsoft.com/office/powerpoint/2010/main" val="728810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6F8EED-3212-4C09-89FB-F7F9EC79A1D6}"/>
              </a:ext>
            </a:extLst>
          </p:cNvPr>
          <p:cNvPicPr>
            <a:picLocks noChangeAspect="1"/>
          </p:cNvPicPr>
          <p:nvPr/>
        </p:nvPicPr>
        <p:blipFill>
          <a:blip r:embed="rId2"/>
          <a:stretch>
            <a:fillRect/>
          </a:stretch>
        </p:blipFill>
        <p:spPr>
          <a:xfrm>
            <a:off x="2209800" y="1143000"/>
            <a:ext cx="8153400" cy="4984055"/>
          </a:xfrm>
          <a:prstGeom prst="rect">
            <a:avLst/>
          </a:prstGeom>
        </p:spPr>
      </p:pic>
      <p:sp>
        <p:nvSpPr>
          <p:cNvPr id="10" name="Arrow: Right 9">
            <a:extLst>
              <a:ext uri="{FF2B5EF4-FFF2-40B4-BE49-F238E27FC236}">
                <a16:creationId xmlns:a16="http://schemas.microsoft.com/office/drawing/2014/main" id="{5D461D3E-C9D7-41CA-AE4B-2A8F85C5CD1A}"/>
              </a:ext>
            </a:extLst>
          </p:cNvPr>
          <p:cNvSpPr/>
          <p:nvPr/>
        </p:nvSpPr>
        <p:spPr>
          <a:xfrm>
            <a:off x="1841642" y="1600200"/>
            <a:ext cx="736316"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 name="TextBox 1">
            <a:extLst>
              <a:ext uri="{FF2B5EF4-FFF2-40B4-BE49-F238E27FC236}">
                <a16:creationId xmlns:a16="http://schemas.microsoft.com/office/drawing/2014/main" id="{4A0DBB54-9E7D-40B5-A3E2-5FEB4C626BB2}"/>
              </a:ext>
            </a:extLst>
          </p:cNvPr>
          <p:cNvSpPr txBox="1"/>
          <p:nvPr/>
        </p:nvSpPr>
        <p:spPr>
          <a:xfrm>
            <a:off x="228600" y="1315254"/>
            <a:ext cx="1159292" cy="461665"/>
          </a:xfrm>
          <a:prstGeom prst="rect">
            <a:avLst/>
          </a:prstGeom>
          <a:noFill/>
        </p:spPr>
        <p:txBody>
          <a:bodyPr wrap="none" rtlCol="0">
            <a:spAutoFit/>
          </a:bodyPr>
          <a:lstStyle/>
          <a:p>
            <a:r>
              <a:rPr lang="en-US" dirty="0"/>
              <a:t>va.gov</a:t>
            </a:r>
          </a:p>
        </p:txBody>
      </p:sp>
    </p:spTree>
    <p:extLst>
      <p:ext uri="{BB962C8B-B14F-4D97-AF65-F5344CB8AC3E}">
        <p14:creationId xmlns:p14="http://schemas.microsoft.com/office/powerpoint/2010/main" val="93834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6D78CF-0A99-4DA2-9A64-9BC285F63087}"/>
              </a:ext>
            </a:extLst>
          </p:cNvPr>
          <p:cNvPicPr>
            <a:picLocks noChangeAspect="1"/>
          </p:cNvPicPr>
          <p:nvPr/>
        </p:nvPicPr>
        <p:blipFill>
          <a:blip r:embed="rId2"/>
          <a:stretch>
            <a:fillRect/>
          </a:stretch>
        </p:blipFill>
        <p:spPr>
          <a:xfrm>
            <a:off x="2057400" y="1219200"/>
            <a:ext cx="7848600" cy="5183512"/>
          </a:xfrm>
          <a:prstGeom prst="rect">
            <a:avLst/>
          </a:prstGeom>
        </p:spPr>
      </p:pic>
      <p:sp>
        <p:nvSpPr>
          <p:cNvPr id="3" name="Arrow: Right 2">
            <a:extLst>
              <a:ext uri="{FF2B5EF4-FFF2-40B4-BE49-F238E27FC236}">
                <a16:creationId xmlns:a16="http://schemas.microsoft.com/office/drawing/2014/main" id="{AFB61F55-0BF6-4C9D-A9A0-23D033E77F4E}"/>
              </a:ext>
            </a:extLst>
          </p:cNvPr>
          <p:cNvSpPr/>
          <p:nvPr/>
        </p:nvSpPr>
        <p:spPr>
          <a:xfrm>
            <a:off x="1447800" y="3659034"/>
            <a:ext cx="762000" cy="30384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6952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34FC61-9E9B-4A20-BB9C-272CB55AA984}"/>
              </a:ext>
            </a:extLst>
          </p:cNvPr>
          <p:cNvSpPr txBox="1"/>
          <p:nvPr/>
        </p:nvSpPr>
        <p:spPr>
          <a:xfrm>
            <a:off x="2286000" y="1143002"/>
            <a:ext cx="9220200" cy="5632311"/>
          </a:xfrm>
          <a:prstGeom prst="rect">
            <a:avLst/>
          </a:prstGeom>
          <a:noFill/>
        </p:spPr>
        <p:txBody>
          <a:bodyPr wrap="square" rtlCol="0">
            <a:spAutoFit/>
          </a:bodyPr>
          <a:lstStyle/>
          <a:p>
            <a:r>
              <a:rPr lang="en-US" dirty="0">
                <a:hlinkClick r:id="rId2"/>
              </a:rPr>
              <a:t>www.nhsvc.com</a:t>
            </a:r>
            <a:r>
              <a:rPr lang="en-US" dirty="0"/>
              <a:t>  email:  info@nhsvc.com</a:t>
            </a:r>
          </a:p>
          <a:p>
            <a:endParaRPr lang="en-US" dirty="0"/>
          </a:p>
          <a:p>
            <a:r>
              <a:rPr lang="en-US" dirty="0">
                <a:hlinkClick r:id="rId3"/>
              </a:rPr>
              <a:t>www.nhvca.org</a:t>
            </a:r>
            <a:r>
              <a:rPr lang="en-US" dirty="0"/>
              <a:t> (NH Veterans Cemetery Association)</a:t>
            </a:r>
          </a:p>
          <a:p>
            <a:r>
              <a:rPr lang="en-US" dirty="0"/>
              <a:t>		         email:  info@nhvca.org</a:t>
            </a:r>
          </a:p>
          <a:p>
            <a:endParaRPr lang="en-US" dirty="0"/>
          </a:p>
          <a:p>
            <a:r>
              <a:rPr lang="en-US" dirty="0">
                <a:hlinkClick r:id="rId4"/>
              </a:rPr>
              <a:t>www.vhlc.org</a:t>
            </a:r>
            <a:r>
              <a:rPr lang="en-US" dirty="0"/>
              <a:t> (Veterans Heritage Learning Center)</a:t>
            </a:r>
          </a:p>
          <a:p>
            <a:endParaRPr lang="en-US" dirty="0"/>
          </a:p>
          <a:p>
            <a:r>
              <a:rPr lang="en-US" dirty="0"/>
              <a:t>Facebook:  	NH State Veterans Cemetery</a:t>
            </a:r>
          </a:p>
          <a:p>
            <a:r>
              <a:rPr lang="en-US" dirty="0"/>
              <a:t>		NH Veterans Cemetery Association</a:t>
            </a:r>
          </a:p>
          <a:p>
            <a:endParaRPr lang="en-US" dirty="0"/>
          </a:p>
          <a:p>
            <a:r>
              <a:rPr lang="en-US" dirty="0"/>
              <a:t>Twitter:  @cemeteryNH</a:t>
            </a:r>
          </a:p>
          <a:p>
            <a:endParaRPr lang="en-US" dirty="0"/>
          </a:p>
          <a:p>
            <a:r>
              <a:rPr lang="en-US" dirty="0"/>
              <a:t>Instagram: </a:t>
            </a:r>
            <a:r>
              <a:rPr lang="en-US" dirty="0" err="1"/>
              <a:t>nhvlc</a:t>
            </a:r>
            <a:endParaRPr lang="en-US" dirty="0"/>
          </a:p>
          <a:p>
            <a:endParaRPr lang="en-US" dirty="0"/>
          </a:p>
          <a:p>
            <a:endParaRPr lang="en-US" dirty="0"/>
          </a:p>
        </p:txBody>
      </p:sp>
    </p:spTree>
    <p:extLst>
      <p:ext uri="{BB962C8B-B14F-4D97-AF65-F5344CB8AC3E}">
        <p14:creationId xmlns:p14="http://schemas.microsoft.com/office/powerpoint/2010/main" val="527600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2F2A-4648-42C5-A53B-B90C0569B0BE}"/>
              </a:ext>
            </a:extLst>
          </p:cNvPr>
          <p:cNvSpPr>
            <a:spLocks noGrp="1"/>
          </p:cNvSpPr>
          <p:nvPr>
            <p:ph type="title"/>
          </p:nvPr>
        </p:nvSpPr>
        <p:spPr>
          <a:xfrm>
            <a:off x="838200" y="1066800"/>
            <a:ext cx="10515600" cy="623888"/>
          </a:xfrm>
        </p:spPr>
        <p:txBody>
          <a:bodyPr>
            <a:noAutofit/>
          </a:bodyPr>
          <a:lstStyle/>
          <a:p>
            <a:pPr algn="ctr"/>
            <a:r>
              <a:rPr lang="en-US" sz="3600" b="1" dirty="0"/>
              <a:t>Conclusion</a:t>
            </a:r>
          </a:p>
        </p:txBody>
      </p:sp>
      <p:sp>
        <p:nvSpPr>
          <p:cNvPr id="3" name="Content Placeholder 2">
            <a:extLst>
              <a:ext uri="{FF2B5EF4-FFF2-40B4-BE49-F238E27FC236}">
                <a16:creationId xmlns:a16="http://schemas.microsoft.com/office/drawing/2014/main" id="{7778EDCF-F1B2-436C-B267-0A22E1110990}"/>
              </a:ext>
            </a:extLst>
          </p:cNvPr>
          <p:cNvSpPr>
            <a:spLocks noGrp="1"/>
          </p:cNvSpPr>
          <p:nvPr>
            <p:ph idx="1"/>
          </p:nvPr>
        </p:nvSpPr>
        <p:spPr>
          <a:xfrm>
            <a:off x="304800" y="1600200"/>
            <a:ext cx="11353800" cy="4724400"/>
          </a:xfrm>
        </p:spPr>
        <p:txBody>
          <a:bodyPr>
            <a:normAutofit/>
          </a:bodyPr>
          <a:lstStyle/>
          <a:p>
            <a:r>
              <a:rPr lang="en-US" sz="2400" dirty="0"/>
              <a:t>NHSVC is a beautiful, peaceful place to visit</a:t>
            </a:r>
          </a:p>
          <a:p>
            <a:r>
              <a:rPr lang="en-US" sz="2400" dirty="0"/>
              <a:t>There are myriad learning opportunities:</a:t>
            </a:r>
          </a:p>
          <a:p>
            <a:pPr lvl="1"/>
            <a:r>
              <a:rPr lang="en-US" sz="1800" dirty="0"/>
              <a:t>History</a:t>
            </a:r>
          </a:p>
          <a:p>
            <a:pPr lvl="1"/>
            <a:r>
              <a:rPr lang="en-US" sz="1800" dirty="0"/>
              <a:t>Community</a:t>
            </a:r>
          </a:p>
          <a:p>
            <a:pPr lvl="1"/>
            <a:r>
              <a:rPr lang="en-US" sz="1800" dirty="0"/>
              <a:t>Volunteerism</a:t>
            </a:r>
          </a:p>
          <a:p>
            <a:pPr lvl="1"/>
            <a:r>
              <a:rPr lang="en-US" sz="1800" dirty="0"/>
              <a:t>Careers</a:t>
            </a:r>
          </a:p>
          <a:p>
            <a:r>
              <a:rPr lang="en-US" sz="2400" dirty="0"/>
              <a:t>Volunteer opportunities for all</a:t>
            </a:r>
          </a:p>
          <a:p>
            <a:r>
              <a:rPr lang="en-US" sz="2400" dirty="0"/>
              <a:t>A place of pride for NH</a:t>
            </a:r>
          </a:p>
          <a:p>
            <a:pPr marL="457178" lvl="1" indent="0">
              <a:buNone/>
            </a:pPr>
            <a:endParaRPr lang="en-US" sz="1800" dirty="0"/>
          </a:p>
          <a:p>
            <a:pPr lvl="1"/>
            <a:endParaRPr lang="en-US" sz="1800" dirty="0"/>
          </a:p>
          <a:p>
            <a:endParaRPr lang="en-US" sz="2400" dirty="0"/>
          </a:p>
        </p:txBody>
      </p:sp>
    </p:spTree>
    <p:extLst>
      <p:ext uri="{BB962C8B-B14F-4D97-AF65-F5344CB8AC3E}">
        <p14:creationId xmlns:p14="http://schemas.microsoft.com/office/powerpoint/2010/main" val="270546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D89D7-C85D-49A1-AE0F-D0F85EBC37B4}"/>
              </a:ext>
            </a:extLst>
          </p:cNvPr>
          <p:cNvSpPr>
            <a:spLocks noGrp="1"/>
          </p:cNvSpPr>
          <p:nvPr>
            <p:ph type="title"/>
          </p:nvPr>
        </p:nvSpPr>
        <p:spPr>
          <a:xfrm>
            <a:off x="838200" y="1066800"/>
            <a:ext cx="10515600" cy="623888"/>
          </a:xfrm>
        </p:spPr>
        <p:txBody>
          <a:bodyPr>
            <a:normAutofit/>
          </a:bodyPr>
          <a:lstStyle/>
          <a:p>
            <a:r>
              <a:rPr lang="en-US" sz="3600" b="1" dirty="0"/>
              <a:t>Agenda</a:t>
            </a:r>
          </a:p>
        </p:txBody>
      </p:sp>
      <p:sp>
        <p:nvSpPr>
          <p:cNvPr id="3" name="Content Placeholder 2">
            <a:extLst>
              <a:ext uri="{FF2B5EF4-FFF2-40B4-BE49-F238E27FC236}">
                <a16:creationId xmlns:a16="http://schemas.microsoft.com/office/drawing/2014/main" id="{483B1981-8AC2-4F3B-A3DE-00E4352E1CAA}"/>
              </a:ext>
            </a:extLst>
          </p:cNvPr>
          <p:cNvSpPr>
            <a:spLocks noGrp="1"/>
          </p:cNvSpPr>
          <p:nvPr>
            <p:ph idx="1"/>
          </p:nvPr>
        </p:nvSpPr>
        <p:spPr/>
        <p:txBody>
          <a:bodyPr>
            <a:normAutofit/>
          </a:bodyPr>
          <a:lstStyle/>
          <a:p>
            <a:r>
              <a:rPr lang="en-US" sz="2400" dirty="0"/>
              <a:t>Overview </a:t>
            </a:r>
          </a:p>
          <a:p>
            <a:r>
              <a:rPr lang="en-US" sz="2400" dirty="0"/>
              <a:t>Overview of the NHSVC</a:t>
            </a:r>
          </a:p>
          <a:p>
            <a:pPr lvl="1"/>
            <a:r>
              <a:rPr lang="en-US" sz="2000" dirty="0"/>
              <a:t>Layout &amp; Staffing</a:t>
            </a:r>
          </a:p>
          <a:p>
            <a:pPr lvl="1"/>
            <a:r>
              <a:rPr lang="en-US" sz="2000" dirty="0"/>
              <a:t>Eligibility</a:t>
            </a:r>
          </a:p>
          <a:p>
            <a:pPr lvl="1"/>
            <a:r>
              <a:rPr lang="en-US" sz="2000" dirty="0"/>
              <a:t>Statistics</a:t>
            </a:r>
          </a:p>
          <a:p>
            <a:pPr lvl="1"/>
            <a:r>
              <a:rPr lang="en-US" sz="2000" dirty="0"/>
              <a:t>NHSVC Community Outreach and Programs</a:t>
            </a:r>
          </a:p>
          <a:p>
            <a:r>
              <a:rPr lang="en-US" sz="2400" dirty="0"/>
              <a:t>Military Burials</a:t>
            </a:r>
          </a:p>
          <a:p>
            <a:r>
              <a:rPr lang="en-US" sz="2400" dirty="0"/>
              <a:t>ROE</a:t>
            </a:r>
          </a:p>
        </p:txBody>
      </p:sp>
    </p:spTree>
    <p:extLst>
      <p:ext uri="{BB962C8B-B14F-4D97-AF65-F5344CB8AC3E}">
        <p14:creationId xmlns:p14="http://schemas.microsoft.com/office/powerpoint/2010/main" val="136597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EB08-4FC4-4B29-9FA5-5A508509CB58}"/>
              </a:ext>
            </a:extLst>
          </p:cNvPr>
          <p:cNvSpPr>
            <a:spLocks noGrp="1"/>
          </p:cNvSpPr>
          <p:nvPr>
            <p:ph type="title"/>
          </p:nvPr>
        </p:nvSpPr>
        <p:spPr>
          <a:xfrm>
            <a:off x="838200" y="1066800"/>
            <a:ext cx="10515600" cy="623888"/>
          </a:xfrm>
        </p:spPr>
        <p:txBody>
          <a:bodyPr>
            <a:normAutofit fontScale="90000"/>
          </a:bodyPr>
          <a:lstStyle/>
          <a:p>
            <a:pPr algn="ctr"/>
            <a:r>
              <a:rPr lang="en-US" b="1" dirty="0"/>
              <a:t>Veterans Cemeteries</a:t>
            </a:r>
          </a:p>
        </p:txBody>
      </p:sp>
      <p:sp>
        <p:nvSpPr>
          <p:cNvPr id="3" name="Content Placeholder 2">
            <a:extLst>
              <a:ext uri="{FF2B5EF4-FFF2-40B4-BE49-F238E27FC236}">
                <a16:creationId xmlns:a16="http://schemas.microsoft.com/office/drawing/2014/main" id="{9B1EF3E1-E8CD-4528-8736-1F4683EABE53}"/>
              </a:ext>
            </a:extLst>
          </p:cNvPr>
          <p:cNvSpPr>
            <a:spLocks noGrp="1"/>
          </p:cNvSpPr>
          <p:nvPr>
            <p:ph idx="1"/>
          </p:nvPr>
        </p:nvSpPr>
        <p:spPr>
          <a:xfrm>
            <a:off x="838200" y="1825625"/>
            <a:ext cx="10896600" cy="4351338"/>
          </a:xfrm>
        </p:spPr>
        <p:txBody>
          <a:bodyPr>
            <a:normAutofit fontScale="92500" lnSpcReduction="10000"/>
          </a:bodyPr>
          <a:lstStyle/>
          <a:p>
            <a:r>
              <a:rPr lang="en-US" dirty="0"/>
              <a:t>Initiative started to solve issue of properly honoring WWII vets</a:t>
            </a:r>
          </a:p>
          <a:p>
            <a:r>
              <a:rPr lang="en-US" dirty="0"/>
              <a:t>Standards are similar; execution and processes vary</a:t>
            </a:r>
          </a:p>
          <a:p>
            <a:r>
              <a:rPr lang="en-US" dirty="0"/>
              <a:t>Typically offer three types of burials</a:t>
            </a:r>
          </a:p>
          <a:p>
            <a:pPr lvl="1"/>
            <a:r>
              <a:rPr lang="en-US" dirty="0"/>
              <a:t>Full-casket in a pre-placed outer burial container with upright or flat headstone</a:t>
            </a:r>
          </a:p>
          <a:p>
            <a:pPr lvl="1"/>
            <a:r>
              <a:rPr lang="en-US" dirty="0"/>
              <a:t>In-ground cremated remains with upright or flat headstone</a:t>
            </a:r>
          </a:p>
          <a:p>
            <a:pPr lvl="1"/>
            <a:r>
              <a:rPr lang="en-US" dirty="0"/>
              <a:t>Columbarium niche inurnment with plaque or niche cover marker</a:t>
            </a:r>
          </a:p>
          <a:p>
            <a:pPr lvl="1"/>
            <a:r>
              <a:rPr lang="en-US" dirty="0"/>
              <a:t>Some veteran cemeteries offer scatter gardens for cremated remains</a:t>
            </a:r>
          </a:p>
          <a:p>
            <a:pPr lvl="1"/>
            <a:r>
              <a:rPr lang="en-US" dirty="0"/>
              <a:t>A few offer green burials—VA is supportive of adding more green burial areas</a:t>
            </a:r>
          </a:p>
          <a:p>
            <a:r>
              <a:rPr lang="en-US" dirty="0"/>
              <a:t>Most only offer a brief committal service. Many require using a committal shelter or chapel. Some allow graveside services</a:t>
            </a:r>
          </a:p>
          <a:p>
            <a:r>
              <a:rPr lang="en-US" dirty="0"/>
              <a:t>No cost for veteran burials. Dependents may have a fee for burial. </a:t>
            </a:r>
          </a:p>
        </p:txBody>
      </p:sp>
    </p:spTree>
    <p:extLst>
      <p:ext uri="{BB962C8B-B14F-4D97-AF65-F5344CB8AC3E}">
        <p14:creationId xmlns:p14="http://schemas.microsoft.com/office/powerpoint/2010/main" val="3129983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97454" y="1066800"/>
            <a:ext cx="9118348" cy="5410200"/>
          </a:xfrm>
          <a:prstGeom prst="rect">
            <a:avLst/>
          </a:prstGeom>
        </p:spPr>
      </p:pic>
      <p:sp>
        <p:nvSpPr>
          <p:cNvPr id="4" name="TextBox 3"/>
          <p:cNvSpPr txBox="1"/>
          <p:nvPr/>
        </p:nvSpPr>
        <p:spPr>
          <a:xfrm>
            <a:off x="6553201" y="5181601"/>
            <a:ext cx="3012363" cy="830997"/>
          </a:xfrm>
          <a:prstGeom prst="rect">
            <a:avLst/>
          </a:prstGeom>
          <a:noFill/>
          <a:ln>
            <a:solidFill>
              <a:schemeClr val="accent1"/>
            </a:solidFill>
          </a:ln>
        </p:spPr>
        <p:txBody>
          <a:bodyPr wrap="square" rtlCol="0">
            <a:spAutoFit/>
          </a:bodyPr>
          <a:lstStyle/>
          <a:p>
            <a:r>
              <a:rPr lang="en-US" sz="1600" dirty="0"/>
              <a:t>Latest Expansion:</a:t>
            </a:r>
          </a:p>
          <a:p>
            <a:r>
              <a:rPr lang="en-US" sz="1600" dirty="0"/>
              <a:t>  - 1,410 Double–depth OBCs</a:t>
            </a:r>
          </a:p>
          <a:p>
            <a:r>
              <a:rPr lang="en-US" sz="1600" dirty="0"/>
              <a:t>  - 1,862 IGC</a:t>
            </a:r>
          </a:p>
        </p:txBody>
      </p:sp>
      <p:cxnSp>
        <p:nvCxnSpPr>
          <p:cNvPr id="8" name="Straight Arrow Connector 7"/>
          <p:cNvCxnSpPr/>
          <p:nvPr/>
        </p:nvCxnSpPr>
        <p:spPr>
          <a:xfrm flipH="1" flipV="1">
            <a:off x="6172200" y="4495800"/>
            <a:ext cx="762000" cy="685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934200" y="4343400"/>
            <a:ext cx="762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BD5229A-B2FD-4D0B-A2A6-F01EB70E5E25}"/>
              </a:ext>
            </a:extLst>
          </p:cNvPr>
          <p:cNvSpPr txBox="1"/>
          <p:nvPr/>
        </p:nvSpPr>
        <p:spPr>
          <a:xfrm>
            <a:off x="294205" y="3165668"/>
            <a:ext cx="3013454" cy="2431435"/>
          </a:xfrm>
          <a:prstGeom prst="rect">
            <a:avLst/>
          </a:prstGeom>
          <a:noFill/>
        </p:spPr>
        <p:txBody>
          <a:bodyPr wrap="none" rtlCol="0">
            <a:spAutoFit/>
          </a:bodyPr>
          <a:lstStyle/>
          <a:p>
            <a:r>
              <a:rPr lang="en-US" dirty="0"/>
              <a:t>Staff</a:t>
            </a:r>
          </a:p>
          <a:p>
            <a:pPr marL="285737" indent="-285737">
              <a:buFont typeface="Arial" panose="020B0604020202020204" pitchFamily="34" charset="0"/>
              <a:buChar char="•"/>
            </a:pPr>
            <a:r>
              <a:rPr lang="en-US" sz="1600" b="0" dirty="0"/>
              <a:t>Director (1)</a:t>
            </a:r>
          </a:p>
          <a:p>
            <a:pPr marL="285737" indent="-285737">
              <a:buFont typeface="Arial" panose="020B0604020202020204" pitchFamily="34" charset="0"/>
              <a:buChar char="•"/>
            </a:pPr>
            <a:r>
              <a:rPr lang="en-US" sz="1600" b="0" dirty="0"/>
              <a:t>Maintenance Foreman (1)</a:t>
            </a:r>
          </a:p>
          <a:p>
            <a:pPr marL="285737" indent="-285737">
              <a:buFont typeface="Arial" panose="020B0604020202020204" pitchFamily="34" charset="0"/>
              <a:buChar char="•"/>
            </a:pPr>
            <a:r>
              <a:rPr lang="en-US" sz="1600" b="0" dirty="0"/>
              <a:t>Grounds Maintenance (4)</a:t>
            </a:r>
          </a:p>
          <a:p>
            <a:pPr marL="285737" indent="-285737">
              <a:buFont typeface="Arial" panose="020B0604020202020204" pitchFamily="34" charset="0"/>
              <a:buChar char="•"/>
            </a:pPr>
            <a:r>
              <a:rPr lang="en-US" sz="1600" b="0" dirty="0"/>
              <a:t>Cemetery Rep (1)</a:t>
            </a:r>
          </a:p>
          <a:p>
            <a:pPr marL="285737" indent="-285737">
              <a:buFont typeface="Arial" panose="020B0604020202020204" pitchFamily="34" charset="0"/>
              <a:buChar char="•"/>
            </a:pPr>
            <a:r>
              <a:rPr lang="en-US" sz="1600" b="0" dirty="0"/>
              <a:t>Admin (2) </a:t>
            </a:r>
          </a:p>
          <a:p>
            <a:pPr marL="285737" indent="-285737">
              <a:buFont typeface="Arial" panose="020B0604020202020204" pitchFamily="34" charset="0"/>
              <a:buChar char="•"/>
            </a:pPr>
            <a:r>
              <a:rPr lang="en-US" sz="1600" b="0" dirty="0"/>
              <a:t>Seasonal PT </a:t>
            </a:r>
            <a:r>
              <a:rPr lang="en-US" sz="1600" b="0" dirty="0" err="1"/>
              <a:t>Grds</a:t>
            </a:r>
            <a:r>
              <a:rPr lang="en-US" sz="1600" b="0" dirty="0"/>
              <a:t> </a:t>
            </a:r>
            <a:r>
              <a:rPr lang="en-US" sz="1600" b="0" dirty="0" err="1"/>
              <a:t>Maint</a:t>
            </a:r>
            <a:r>
              <a:rPr lang="en-US" sz="1600" b="0" dirty="0"/>
              <a:t> (2)</a:t>
            </a:r>
          </a:p>
          <a:p>
            <a:pPr marL="285737" indent="-285737">
              <a:buFont typeface="Arial" panose="020B0604020202020204" pitchFamily="34" charset="0"/>
              <a:buChar char="•"/>
            </a:pPr>
            <a:r>
              <a:rPr lang="en-US" sz="1600" b="0" dirty="0"/>
              <a:t>PT Admin (1)</a:t>
            </a:r>
          </a:p>
          <a:p>
            <a:pPr marL="285737" indent="-285737">
              <a:buFont typeface="Arial" panose="020B0604020202020204" pitchFamily="34" charset="0"/>
              <a:buChar char="•"/>
            </a:pPr>
            <a:endParaRPr lang="en-US" sz="1600" dirty="0"/>
          </a:p>
        </p:txBody>
      </p:sp>
      <p:sp>
        <p:nvSpPr>
          <p:cNvPr id="5" name="TextBox 4">
            <a:extLst>
              <a:ext uri="{FF2B5EF4-FFF2-40B4-BE49-F238E27FC236}">
                <a16:creationId xmlns:a16="http://schemas.microsoft.com/office/drawing/2014/main" id="{0E171EB4-665C-4345-89D5-3F203898A6D7}"/>
              </a:ext>
            </a:extLst>
          </p:cNvPr>
          <p:cNvSpPr txBox="1"/>
          <p:nvPr/>
        </p:nvSpPr>
        <p:spPr>
          <a:xfrm>
            <a:off x="300873" y="1076325"/>
            <a:ext cx="3381054" cy="1938992"/>
          </a:xfrm>
          <a:prstGeom prst="rect">
            <a:avLst/>
          </a:prstGeom>
          <a:noFill/>
        </p:spPr>
        <p:txBody>
          <a:bodyPr wrap="none" rtlCol="0">
            <a:spAutoFit/>
          </a:bodyPr>
          <a:lstStyle/>
          <a:p>
            <a:r>
              <a:rPr lang="en-US" sz="2000" dirty="0"/>
              <a:t>Overview</a:t>
            </a:r>
          </a:p>
          <a:p>
            <a:pPr marL="342882" indent="-342882">
              <a:buFont typeface="Arial" panose="020B0604020202020204" pitchFamily="34" charset="0"/>
              <a:buChar char="•"/>
            </a:pPr>
            <a:r>
              <a:rPr lang="en-US" sz="2000" b="0" dirty="0"/>
              <a:t>104 Acres Total</a:t>
            </a:r>
          </a:p>
          <a:p>
            <a:pPr marL="342882" indent="-342882">
              <a:buFont typeface="Arial" panose="020B0604020202020204" pitchFamily="34" charset="0"/>
              <a:buChar char="•"/>
            </a:pPr>
            <a:r>
              <a:rPr lang="en-US" sz="2000" b="0" dirty="0"/>
              <a:t>19 acres developed</a:t>
            </a:r>
          </a:p>
          <a:p>
            <a:pPr marL="342882" indent="-342882">
              <a:buFont typeface="Arial" panose="020B0604020202020204" pitchFamily="34" charset="0"/>
              <a:buChar char="•"/>
            </a:pPr>
            <a:r>
              <a:rPr lang="en-US" sz="2000" b="0" dirty="0"/>
              <a:t>58 acres “usable” </a:t>
            </a:r>
          </a:p>
          <a:p>
            <a:pPr marL="342882" indent="-342882">
              <a:buFont typeface="Arial" panose="020B0604020202020204" pitchFamily="34" charset="0"/>
              <a:buChar char="•"/>
            </a:pPr>
            <a:r>
              <a:rPr lang="en-US" sz="2000" b="0" dirty="0"/>
              <a:t>Space until at least FY93</a:t>
            </a:r>
          </a:p>
          <a:p>
            <a:pPr marL="342882" indent="-342882">
              <a:buFont typeface="Arial" panose="020B0604020202020204" pitchFamily="34" charset="0"/>
              <a:buChar char="•"/>
            </a:pPr>
            <a:r>
              <a:rPr lang="en-US" sz="2000" b="0" dirty="0"/>
              <a:t>Opened in 1997</a:t>
            </a:r>
          </a:p>
        </p:txBody>
      </p:sp>
    </p:spTree>
    <p:extLst>
      <p:ext uri="{BB962C8B-B14F-4D97-AF65-F5344CB8AC3E}">
        <p14:creationId xmlns:p14="http://schemas.microsoft.com/office/powerpoint/2010/main" val="292186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2F2A-4648-42C5-A53B-B90C0569B0BE}"/>
              </a:ext>
            </a:extLst>
          </p:cNvPr>
          <p:cNvSpPr>
            <a:spLocks noGrp="1"/>
          </p:cNvSpPr>
          <p:nvPr>
            <p:ph type="title"/>
          </p:nvPr>
        </p:nvSpPr>
        <p:spPr>
          <a:xfrm>
            <a:off x="838200" y="1066800"/>
            <a:ext cx="10515600" cy="623888"/>
          </a:xfrm>
        </p:spPr>
        <p:txBody>
          <a:bodyPr>
            <a:noAutofit/>
          </a:bodyPr>
          <a:lstStyle/>
          <a:p>
            <a:pPr algn="ctr"/>
            <a:r>
              <a:rPr lang="en-US" sz="3600" b="1" dirty="0"/>
              <a:t>NHSVC Overview</a:t>
            </a:r>
          </a:p>
        </p:txBody>
      </p:sp>
      <p:sp>
        <p:nvSpPr>
          <p:cNvPr id="3" name="Content Placeholder 2">
            <a:extLst>
              <a:ext uri="{FF2B5EF4-FFF2-40B4-BE49-F238E27FC236}">
                <a16:creationId xmlns:a16="http://schemas.microsoft.com/office/drawing/2014/main" id="{7778EDCF-F1B2-436C-B267-0A22E1110990}"/>
              </a:ext>
            </a:extLst>
          </p:cNvPr>
          <p:cNvSpPr>
            <a:spLocks noGrp="1"/>
          </p:cNvSpPr>
          <p:nvPr>
            <p:ph idx="1"/>
          </p:nvPr>
        </p:nvSpPr>
        <p:spPr>
          <a:xfrm>
            <a:off x="533400" y="1600200"/>
            <a:ext cx="10972800" cy="4724400"/>
          </a:xfrm>
        </p:spPr>
        <p:txBody>
          <a:bodyPr>
            <a:normAutofit/>
          </a:bodyPr>
          <a:lstStyle/>
          <a:p>
            <a:r>
              <a:rPr lang="en-US" sz="2000" dirty="0"/>
              <a:t>State facility staffed by state employees</a:t>
            </a:r>
          </a:p>
          <a:p>
            <a:r>
              <a:rPr lang="en-US" sz="2000" dirty="0"/>
              <a:t>Follow National Cemetery Administration (NCA) guidelines (part of the Veterans Administration (VA)). NCA compliance reviews done every three years.</a:t>
            </a:r>
          </a:p>
          <a:p>
            <a:r>
              <a:rPr lang="en-US" sz="2000" dirty="0"/>
              <a:t>Eligibility: </a:t>
            </a:r>
          </a:p>
          <a:p>
            <a:pPr lvl="1"/>
            <a:r>
              <a:rPr lang="en-US" sz="1600" dirty="0"/>
              <a:t>No state residency requirement   </a:t>
            </a:r>
          </a:p>
          <a:p>
            <a:pPr lvl="1"/>
            <a:r>
              <a:rPr lang="en-US" sz="1600" dirty="0"/>
              <a:t>Service Requirement:</a:t>
            </a:r>
          </a:p>
          <a:p>
            <a:pPr lvl="2"/>
            <a:r>
              <a:rPr lang="en-US" sz="1400" dirty="0"/>
              <a:t>Active-duty</a:t>
            </a:r>
          </a:p>
          <a:p>
            <a:pPr lvl="3"/>
            <a:r>
              <a:rPr lang="en-US" sz="1050" dirty="0"/>
              <a:t>Any person who entered as an enlisted person on or before 9/7/1980 or as an officer commissioned or entered active-duty on or before 10/16/1981</a:t>
            </a:r>
          </a:p>
          <a:p>
            <a:pPr lvl="3"/>
            <a:r>
              <a:rPr lang="en-US" sz="1050" dirty="0"/>
              <a:t>Any person who enlisted after 9/8/1980 or commissioned as an officer or entered active-duty after 10/16/1981 AND completed 24 consecutive months of service or the full period for which called/ordered to active federal duty.</a:t>
            </a:r>
          </a:p>
          <a:p>
            <a:pPr lvl="2"/>
            <a:r>
              <a:rPr lang="en-US" sz="1400" dirty="0"/>
              <a:t>Selected Reserve</a:t>
            </a:r>
          </a:p>
          <a:p>
            <a:pPr lvl="3"/>
            <a:r>
              <a:rPr lang="en-US" sz="1050" dirty="0"/>
              <a:t>Served at least one term of enlistment or, in the case of an officer, the period of initial obligation, or were discharged for disability incurred or aggravated in line of duty or died while a member of the Selected Reserve.</a:t>
            </a:r>
          </a:p>
          <a:p>
            <a:pPr lvl="1"/>
            <a:r>
              <a:rPr lang="en-US" sz="1600" dirty="0"/>
              <a:t>Honorable or general discharge; other discharges are evaluated on a case-by-case basis. Dishonorable or Bad Conduct discharges are disqualifying.</a:t>
            </a:r>
          </a:p>
          <a:p>
            <a:r>
              <a:rPr lang="en-US" sz="2000" dirty="0"/>
              <a:t>All military veterans are encouraged to apply and let the NHSVC make an eligibility determination   </a:t>
            </a:r>
          </a:p>
          <a:p>
            <a:pPr marL="457178" lvl="1" indent="0">
              <a:buNone/>
            </a:pPr>
            <a:endParaRPr lang="en-US" sz="1800" dirty="0"/>
          </a:p>
          <a:p>
            <a:pPr lvl="1"/>
            <a:endParaRPr lang="en-US" sz="1800" dirty="0"/>
          </a:p>
          <a:p>
            <a:endParaRPr lang="en-US" sz="2400" dirty="0"/>
          </a:p>
        </p:txBody>
      </p:sp>
    </p:spTree>
    <p:extLst>
      <p:ext uri="{BB962C8B-B14F-4D97-AF65-F5344CB8AC3E}">
        <p14:creationId xmlns:p14="http://schemas.microsoft.com/office/powerpoint/2010/main" val="397978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2F2A-4648-42C5-A53B-B90C0569B0BE}"/>
              </a:ext>
            </a:extLst>
          </p:cNvPr>
          <p:cNvSpPr>
            <a:spLocks noGrp="1"/>
          </p:cNvSpPr>
          <p:nvPr>
            <p:ph type="title"/>
          </p:nvPr>
        </p:nvSpPr>
        <p:spPr>
          <a:xfrm>
            <a:off x="838200" y="1066800"/>
            <a:ext cx="10515600" cy="623888"/>
          </a:xfrm>
        </p:spPr>
        <p:txBody>
          <a:bodyPr>
            <a:noAutofit/>
          </a:bodyPr>
          <a:lstStyle/>
          <a:p>
            <a:pPr algn="ctr"/>
            <a:r>
              <a:rPr lang="en-US" sz="3600" b="1" dirty="0"/>
              <a:t>NHSVC Overview (cont.)</a:t>
            </a:r>
          </a:p>
        </p:txBody>
      </p:sp>
      <p:sp>
        <p:nvSpPr>
          <p:cNvPr id="3" name="Content Placeholder 2">
            <a:extLst>
              <a:ext uri="{FF2B5EF4-FFF2-40B4-BE49-F238E27FC236}">
                <a16:creationId xmlns:a16="http://schemas.microsoft.com/office/drawing/2014/main" id="{7778EDCF-F1B2-436C-B267-0A22E1110990}"/>
              </a:ext>
            </a:extLst>
          </p:cNvPr>
          <p:cNvSpPr>
            <a:spLocks noGrp="1"/>
          </p:cNvSpPr>
          <p:nvPr>
            <p:ph idx="1"/>
          </p:nvPr>
        </p:nvSpPr>
        <p:spPr>
          <a:xfrm>
            <a:off x="304800" y="1600200"/>
            <a:ext cx="11353800" cy="4724400"/>
          </a:xfrm>
        </p:spPr>
        <p:txBody>
          <a:bodyPr>
            <a:normAutofit/>
          </a:bodyPr>
          <a:lstStyle/>
          <a:p>
            <a:r>
              <a:rPr lang="en-US" sz="2000" dirty="0"/>
              <a:t>Burial is a VA benefit for eligible veterans—there is typically NO CHARGE for a veteran burial</a:t>
            </a:r>
          </a:p>
          <a:p>
            <a:pPr lvl="1"/>
            <a:r>
              <a:rPr lang="en-US" sz="1600" dirty="0"/>
              <a:t>VA provides NHSVC a “plot allowance” for veteran interments  (amount is updated each October)</a:t>
            </a:r>
          </a:p>
          <a:p>
            <a:pPr lvl="2"/>
            <a:r>
              <a:rPr lang="en-US" sz="1200" dirty="0"/>
              <a:t>Selected Reserve veterans who are </a:t>
            </a:r>
            <a:r>
              <a:rPr lang="en-US" sz="1200" u="sng" dirty="0"/>
              <a:t>non-residents of NH</a:t>
            </a:r>
            <a:r>
              <a:rPr lang="en-US" sz="1200" dirty="0"/>
              <a:t> at the time of death will be charged an interment fee that is equal to the VA plot allowance rounded up to the nearest $50 increment.</a:t>
            </a:r>
          </a:p>
          <a:p>
            <a:pPr lvl="1"/>
            <a:r>
              <a:rPr lang="en-US" sz="1600" dirty="0"/>
              <a:t>Benefit includes 20-minute committal service, interment, and headstone or niche marker</a:t>
            </a:r>
          </a:p>
          <a:p>
            <a:pPr lvl="1"/>
            <a:r>
              <a:rPr lang="en-US" sz="1600" dirty="0"/>
              <a:t>Spouse of veteran is eligible for burial, even if the veteran is not interred at the NHSVC (or any veteran cemetery)</a:t>
            </a:r>
          </a:p>
          <a:p>
            <a:pPr lvl="1"/>
            <a:r>
              <a:rPr lang="en-US" sz="1600" dirty="0"/>
              <a:t>Dependent children, including adult children not able to live independently, are also eligible for burial in the NHSVC</a:t>
            </a:r>
          </a:p>
          <a:p>
            <a:pPr lvl="1"/>
            <a:r>
              <a:rPr lang="en-US" sz="1600" dirty="0"/>
              <a:t>NHSVC charges a $350 fee for dependent burial fee—due on the date of burial</a:t>
            </a:r>
          </a:p>
          <a:p>
            <a:r>
              <a:rPr lang="en-US" sz="2000" dirty="0"/>
              <a:t>VA plot allowances and dependent burial fees cover approximately 75% of the annual operating expenses</a:t>
            </a:r>
          </a:p>
          <a:p>
            <a:r>
              <a:rPr lang="en-US" sz="2000" dirty="0"/>
              <a:t>Veterans Cemetery Grants Program funds cemetery expansions or upgrades</a:t>
            </a:r>
          </a:p>
          <a:p>
            <a:r>
              <a:rPr lang="en-US" sz="2000" dirty="0"/>
              <a:t>Offer full casket, in-ground cremains (granite headstone), and columbarium niche burials (bronze plaque)</a:t>
            </a:r>
          </a:p>
          <a:p>
            <a:pPr lvl="1"/>
            <a:r>
              <a:rPr lang="en-US" sz="1600" dirty="0"/>
              <a:t>Added pre-placed Outer Burial Containers for full-casket burials in 2019</a:t>
            </a:r>
          </a:p>
          <a:p>
            <a:pPr lvl="1"/>
            <a:r>
              <a:rPr lang="en-US" sz="1600" dirty="0"/>
              <a:t>Estimated land usage ratio (measured in plots):  1 FC = 3 IGC = 240 Niches</a:t>
            </a:r>
          </a:p>
          <a:p>
            <a:endParaRPr lang="en-US" sz="2000" dirty="0"/>
          </a:p>
          <a:p>
            <a:pPr marL="457178" lvl="1" indent="0">
              <a:buNone/>
            </a:pPr>
            <a:endParaRPr lang="en-US" sz="1800" dirty="0"/>
          </a:p>
          <a:p>
            <a:pPr lvl="1"/>
            <a:endParaRPr lang="en-US" sz="1800" dirty="0"/>
          </a:p>
          <a:p>
            <a:endParaRPr lang="en-US" sz="2400" dirty="0"/>
          </a:p>
        </p:txBody>
      </p:sp>
    </p:spTree>
    <p:extLst>
      <p:ext uri="{BB962C8B-B14F-4D97-AF65-F5344CB8AC3E}">
        <p14:creationId xmlns:p14="http://schemas.microsoft.com/office/powerpoint/2010/main" val="229173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2095D7-A7D4-4824-B344-427DB84FB9AC}"/>
              </a:ext>
            </a:extLst>
          </p:cNvPr>
          <p:cNvSpPr txBox="1"/>
          <p:nvPr/>
        </p:nvSpPr>
        <p:spPr>
          <a:xfrm>
            <a:off x="3048000" y="1022093"/>
            <a:ext cx="5932079" cy="646331"/>
          </a:xfrm>
          <a:prstGeom prst="rect">
            <a:avLst/>
          </a:prstGeom>
          <a:noFill/>
        </p:spPr>
        <p:txBody>
          <a:bodyPr wrap="square">
            <a:spAutoFit/>
          </a:bodyPr>
          <a:lstStyle/>
          <a:p>
            <a:pPr algn="ctr"/>
            <a:r>
              <a:rPr lang="en-US" sz="3600" b="1" dirty="0">
                <a:latin typeface="Calibri Light" panose="020F0302020204030204" pitchFamily="34" charset="0"/>
                <a:cs typeface="Calibri Light" panose="020F0302020204030204" pitchFamily="34" charset="0"/>
              </a:rPr>
              <a:t>NH State Veterans Cemetery</a:t>
            </a:r>
          </a:p>
        </p:txBody>
      </p:sp>
      <p:sp>
        <p:nvSpPr>
          <p:cNvPr id="4" name="TextBox 3">
            <a:extLst>
              <a:ext uri="{FF2B5EF4-FFF2-40B4-BE49-F238E27FC236}">
                <a16:creationId xmlns:a16="http://schemas.microsoft.com/office/drawing/2014/main" id="{A812ED9A-9A3A-4585-999F-DCA1BF569C50}"/>
              </a:ext>
            </a:extLst>
          </p:cNvPr>
          <p:cNvSpPr txBox="1"/>
          <p:nvPr/>
        </p:nvSpPr>
        <p:spPr>
          <a:xfrm>
            <a:off x="4608325" y="1295823"/>
            <a:ext cx="2930226" cy="646331"/>
          </a:xfrm>
          <a:prstGeom prst="rect">
            <a:avLst/>
          </a:prstGeom>
          <a:noFill/>
        </p:spPr>
        <p:txBody>
          <a:bodyPr wrap="none" rtlCol="0">
            <a:spAutoFit/>
          </a:bodyPr>
          <a:lstStyle/>
          <a:p>
            <a:pPr algn="ctr"/>
            <a:r>
              <a:rPr lang="en-US" sz="2000" dirty="0"/>
              <a:t>Statistics as of 6/30/2022</a:t>
            </a:r>
            <a:r>
              <a:rPr lang="en-US" sz="3600" dirty="0"/>
              <a:t> </a:t>
            </a:r>
          </a:p>
        </p:txBody>
      </p:sp>
      <p:sp>
        <p:nvSpPr>
          <p:cNvPr id="9" name="TextBox 8">
            <a:extLst>
              <a:ext uri="{FF2B5EF4-FFF2-40B4-BE49-F238E27FC236}">
                <a16:creationId xmlns:a16="http://schemas.microsoft.com/office/drawing/2014/main" id="{66490071-5770-4676-83F3-BE7D7400FAE1}"/>
              </a:ext>
            </a:extLst>
          </p:cNvPr>
          <p:cNvSpPr txBox="1"/>
          <p:nvPr/>
        </p:nvSpPr>
        <p:spPr>
          <a:xfrm>
            <a:off x="199593" y="4711005"/>
            <a:ext cx="3542213" cy="738664"/>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b="0" dirty="0"/>
              <a:t>260 served in multiple branches</a:t>
            </a:r>
          </a:p>
          <a:p>
            <a:pPr marL="285750" indent="-285750">
              <a:buFont typeface="Arial" panose="020B0604020202020204" pitchFamily="34" charset="0"/>
              <a:buChar char="•"/>
            </a:pPr>
            <a:r>
              <a:rPr lang="en-US" sz="1400" b="0" dirty="0"/>
              <a:t>28 US Merchant Marines (not pictured)</a:t>
            </a:r>
          </a:p>
          <a:p>
            <a:pPr marL="285750" indent="-285750">
              <a:buFont typeface="Arial" panose="020B0604020202020204" pitchFamily="34" charset="0"/>
              <a:buChar char="•"/>
            </a:pPr>
            <a:r>
              <a:rPr lang="en-US" sz="1400" b="0" dirty="0"/>
              <a:t>4 Canadian Military (not pictured) </a:t>
            </a:r>
          </a:p>
        </p:txBody>
      </p:sp>
      <p:sp>
        <p:nvSpPr>
          <p:cNvPr id="10" name="TextBox 9">
            <a:extLst>
              <a:ext uri="{FF2B5EF4-FFF2-40B4-BE49-F238E27FC236}">
                <a16:creationId xmlns:a16="http://schemas.microsoft.com/office/drawing/2014/main" id="{99E06EE0-1633-4C61-A5F5-0BCCE68353BC}"/>
              </a:ext>
            </a:extLst>
          </p:cNvPr>
          <p:cNvSpPr txBox="1"/>
          <p:nvPr/>
        </p:nvSpPr>
        <p:spPr>
          <a:xfrm>
            <a:off x="7531211" y="4711005"/>
            <a:ext cx="4508389" cy="1384995"/>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400" b="0" dirty="0"/>
              <a:t>13 KIAs</a:t>
            </a:r>
          </a:p>
          <a:p>
            <a:pPr marL="285750" indent="-285750">
              <a:buFont typeface="Arial" panose="020B0604020202020204" pitchFamily="34" charset="0"/>
              <a:buChar char="•"/>
            </a:pPr>
            <a:r>
              <a:rPr lang="en-US" sz="1400" b="0" dirty="0"/>
              <a:t>41 ex-POWs</a:t>
            </a:r>
          </a:p>
          <a:p>
            <a:pPr marL="285750" indent="-285750">
              <a:buFont typeface="Arial" panose="020B0604020202020204" pitchFamily="34" charset="0"/>
              <a:buChar char="•"/>
            </a:pPr>
            <a:r>
              <a:rPr lang="en-US" sz="1400" b="0" dirty="0"/>
              <a:t>865 served during two conflicts</a:t>
            </a:r>
          </a:p>
          <a:p>
            <a:pPr marL="285750" indent="-285750">
              <a:buFont typeface="Arial" panose="020B0604020202020204" pitchFamily="34" charset="0"/>
              <a:buChar char="•"/>
            </a:pPr>
            <a:r>
              <a:rPr lang="en-US" sz="1400" b="0" dirty="0"/>
              <a:t>199 served during three conflicts</a:t>
            </a:r>
          </a:p>
          <a:p>
            <a:pPr marL="285750" indent="-285750">
              <a:buFont typeface="Arial" panose="020B0604020202020204" pitchFamily="34" charset="0"/>
              <a:buChar char="•"/>
            </a:pPr>
            <a:r>
              <a:rPr lang="en-US" sz="1400" b="0" dirty="0"/>
              <a:t>Other includes Lebanon, Panama, Kosovo, Syria, None</a:t>
            </a:r>
          </a:p>
          <a:p>
            <a:pPr marL="285750" indent="-285750">
              <a:buFont typeface="Arial" panose="020B0604020202020204" pitchFamily="34" charset="0"/>
              <a:buChar char="•"/>
            </a:pPr>
            <a:endParaRPr lang="en-US" sz="1400" b="0" dirty="0"/>
          </a:p>
        </p:txBody>
      </p:sp>
      <p:sp>
        <p:nvSpPr>
          <p:cNvPr id="11" name="TextBox 10">
            <a:extLst>
              <a:ext uri="{FF2B5EF4-FFF2-40B4-BE49-F238E27FC236}">
                <a16:creationId xmlns:a16="http://schemas.microsoft.com/office/drawing/2014/main" id="{0A3C81F5-4893-4579-988B-9B715FD1F4E7}"/>
              </a:ext>
            </a:extLst>
          </p:cNvPr>
          <p:cNvSpPr txBox="1"/>
          <p:nvPr/>
        </p:nvSpPr>
        <p:spPr>
          <a:xfrm>
            <a:off x="4553383" y="2599892"/>
            <a:ext cx="2920246"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sz="1800" b="0" dirty="0"/>
              <a:t>14,728 total interred</a:t>
            </a:r>
          </a:p>
          <a:p>
            <a:pPr marL="742950" lvl="1" indent="-285750">
              <a:buFont typeface="Arial" panose="020B0604020202020204" pitchFamily="34" charset="0"/>
              <a:buChar char="•"/>
            </a:pPr>
            <a:r>
              <a:rPr lang="en-US" sz="1800" b="0" dirty="0"/>
              <a:t>10,687 veterans</a:t>
            </a:r>
          </a:p>
          <a:p>
            <a:pPr marL="742950" lvl="1" indent="-285750">
              <a:buFont typeface="Arial" panose="020B0604020202020204" pitchFamily="34" charset="0"/>
              <a:buChar char="•"/>
            </a:pPr>
            <a:r>
              <a:rPr lang="en-US" sz="1800" b="0" dirty="0"/>
              <a:t>4,041 non-veterans</a:t>
            </a:r>
          </a:p>
        </p:txBody>
      </p:sp>
      <p:sp>
        <p:nvSpPr>
          <p:cNvPr id="12" name="TextBox 11">
            <a:extLst>
              <a:ext uri="{FF2B5EF4-FFF2-40B4-BE49-F238E27FC236}">
                <a16:creationId xmlns:a16="http://schemas.microsoft.com/office/drawing/2014/main" id="{2E5AC852-C619-4798-97C2-EFBB2ABF0108}"/>
              </a:ext>
            </a:extLst>
          </p:cNvPr>
          <p:cNvSpPr txBox="1"/>
          <p:nvPr/>
        </p:nvSpPr>
        <p:spPr>
          <a:xfrm>
            <a:off x="572587" y="6096000"/>
            <a:ext cx="6107762" cy="246221"/>
          </a:xfrm>
          <a:prstGeom prst="rect">
            <a:avLst/>
          </a:prstGeom>
          <a:noFill/>
        </p:spPr>
        <p:txBody>
          <a:bodyPr wrap="none" rtlCol="0">
            <a:spAutoFit/>
          </a:bodyPr>
          <a:lstStyle/>
          <a:p>
            <a:r>
              <a:rPr lang="en-US" sz="1000" b="0" i="1" dirty="0"/>
              <a:t>Note:  numbers will not add up because of counting the same veteran multiple times for branch or conflict.</a:t>
            </a:r>
          </a:p>
        </p:txBody>
      </p:sp>
      <p:pic>
        <p:nvPicPr>
          <p:cNvPr id="2" name="Picture 1">
            <a:extLst>
              <a:ext uri="{FF2B5EF4-FFF2-40B4-BE49-F238E27FC236}">
                <a16:creationId xmlns:a16="http://schemas.microsoft.com/office/drawing/2014/main" id="{596C6F0D-5CDC-23FD-A879-A4CC54D476FF}"/>
              </a:ext>
            </a:extLst>
          </p:cNvPr>
          <p:cNvPicPr>
            <a:picLocks noChangeAspect="1"/>
          </p:cNvPicPr>
          <p:nvPr/>
        </p:nvPicPr>
        <p:blipFill>
          <a:blip r:embed="rId3"/>
          <a:stretch>
            <a:fillRect/>
          </a:stretch>
        </p:blipFill>
        <p:spPr>
          <a:xfrm>
            <a:off x="116407" y="1789594"/>
            <a:ext cx="4232370" cy="2543925"/>
          </a:xfrm>
          <a:prstGeom prst="rect">
            <a:avLst/>
          </a:prstGeom>
        </p:spPr>
      </p:pic>
      <p:pic>
        <p:nvPicPr>
          <p:cNvPr id="5" name="Picture 4">
            <a:extLst>
              <a:ext uri="{FF2B5EF4-FFF2-40B4-BE49-F238E27FC236}">
                <a16:creationId xmlns:a16="http://schemas.microsoft.com/office/drawing/2014/main" id="{F5070ADC-60A8-AAD7-31D8-87D787764607}"/>
              </a:ext>
            </a:extLst>
          </p:cNvPr>
          <p:cNvPicPr>
            <a:picLocks noChangeAspect="1"/>
          </p:cNvPicPr>
          <p:nvPr/>
        </p:nvPicPr>
        <p:blipFill>
          <a:blip r:embed="rId4"/>
          <a:stretch>
            <a:fillRect/>
          </a:stretch>
        </p:blipFill>
        <p:spPr>
          <a:xfrm>
            <a:off x="7732036" y="1831115"/>
            <a:ext cx="4232370" cy="2530558"/>
          </a:xfrm>
          <a:prstGeom prst="rect">
            <a:avLst/>
          </a:prstGeom>
        </p:spPr>
      </p:pic>
    </p:spTree>
    <p:extLst>
      <p:ext uri="{BB962C8B-B14F-4D97-AF65-F5344CB8AC3E}">
        <p14:creationId xmlns:p14="http://schemas.microsoft.com/office/powerpoint/2010/main" val="2596728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2F2A-4648-42C5-A53B-B90C0569B0BE}"/>
              </a:ext>
            </a:extLst>
          </p:cNvPr>
          <p:cNvSpPr>
            <a:spLocks noGrp="1"/>
          </p:cNvSpPr>
          <p:nvPr>
            <p:ph type="title"/>
          </p:nvPr>
        </p:nvSpPr>
        <p:spPr>
          <a:xfrm>
            <a:off x="838200" y="1066800"/>
            <a:ext cx="10515600" cy="623888"/>
          </a:xfrm>
        </p:spPr>
        <p:txBody>
          <a:bodyPr>
            <a:noAutofit/>
          </a:bodyPr>
          <a:lstStyle/>
          <a:p>
            <a:pPr algn="ctr"/>
            <a:r>
              <a:rPr lang="en-US" sz="3600" b="1" dirty="0"/>
              <a:t>NHSVC Highlights</a:t>
            </a:r>
          </a:p>
        </p:txBody>
      </p:sp>
      <p:sp>
        <p:nvSpPr>
          <p:cNvPr id="3" name="Content Placeholder 2">
            <a:extLst>
              <a:ext uri="{FF2B5EF4-FFF2-40B4-BE49-F238E27FC236}">
                <a16:creationId xmlns:a16="http://schemas.microsoft.com/office/drawing/2014/main" id="{7778EDCF-F1B2-436C-B267-0A22E1110990}"/>
              </a:ext>
            </a:extLst>
          </p:cNvPr>
          <p:cNvSpPr>
            <a:spLocks noGrp="1"/>
          </p:cNvSpPr>
          <p:nvPr>
            <p:ph idx="1"/>
          </p:nvPr>
        </p:nvSpPr>
        <p:spPr>
          <a:xfrm>
            <a:off x="533400" y="1600200"/>
            <a:ext cx="10972800" cy="4724400"/>
          </a:xfrm>
        </p:spPr>
        <p:txBody>
          <a:bodyPr>
            <a:normAutofit/>
          </a:bodyPr>
          <a:lstStyle/>
          <a:p>
            <a:r>
              <a:rPr lang="en-US" sz="2000" dirty="0"/>
              <a:t>Memorial Walkway</a:t>
            </a:r>
          </a:p>
          <a:p>
            <a:r>
              <a:rPr lang="en-US" sz="2000" dirty="0"/>
              <a:t>CSM Stanley &amp; Renate Arnold Veterans Heritage Learning Center</a:t>
            </a:r>
          </a:p>
          <a:p>
            <a:r>
              <a:rPr lang="en-US" sz="2000" dirty="0"/>
              <a:t>20-points of NH Military History</a:t>
            </a:r>
          </a:p>
          <a:p>
            <a:r>
              <a:rPr lang="en-US" sz="2000" dirty="0"/>
              <a:t>Chapel</a:t>
            </a:r>
          </a:p>
          <a:p>
            <a:r>
              <a:rPr lang="en-US" sz="2000" dirty="0"/>
              <a:t>Gazebo</a:t>
            </a:r>
          </a:p>
          <a:p>
            <a:r>
              <a:rPr lang="en-US" sz="2000" dirty="0"/>
              <a:t>Events &amp; Volunteer Opportunities</a:t>
            </a:r>
          </a:p>
          <a:p>
            <a:pPr marL="0" indent="0">
              <a:buNone/>
            </a:pPr>
            <a:endParaRPr lang="en-US" sz="2000" dirty="0"/>
          </a:p>
          <a:p>
            <a:endParaRPr lang="en-US" sz="2000" dirty="0"/>
          </a:p>
          <a:p>
            <a:pPr marL="457178" lvl="1" indent="0">
              <a:buNone/>
            </a:pPr>
            <a:endParaRPr lang="en-US" sz="1800" dirty="0"/>
          </a:p>
          <a:p>
            <a:pPr lvl="1"/>
            <a:endParaRPr lang="en-US" sz="1800" dirty="0"/>
          </a:p>
          <a:p>
            <a:endParaRPr lang="en-US" sz="2400" dirty="0"/>
          </a:p>
        </p:txBody>
      </p:sp>
    </p:spTree>
    <p:extLst>
      <p:ext uri="{BB962C8B-B14F-4D97-AF65-F5344CB8AC3E}">
        <p14:creationId xmlns:p14="http://schemas.microsoft.com/office/powerpoint/2010/main" val="42622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1" y="1175056"/>
            <a:ext cx="7886700" cy="501344"/>
          </a:xfrm>
        </p:spPr>
        <p:txBody>
          <a:bodyPr>
            <a:noAutofit/>
          </a:bodyPr>
          <a:lstStyle/>
          <a:p>
            <a:pPr algn="ctr"/>
            <a:r>
              <a:rPr lang="en-US" sz="2400" b="1" dirty="0"/>
              <a:t>NHSVC – FY22 Overview</a:t>
            </a:r>
          </a:p>
        </p:txBody>
      </p:sp>
      <p:pic>
        <p:nvPicPr>
          <p:cNvPr id="12" name="Picture 11">
            <a:extLst>
              <a:ext uri="{FF2B5EF4-FFF2-40B4-BE49-F238E27FC236}">
                <a16:creationId xmlns:a16="http://schemas.microsoft.com/office/drawing/2014/main" id="{F66924FF-844A-2C5A-2064-DFFB0318692B}"/>
              </a:ext>
            </a:extLst>
          </p:cNvPr>
          <p:cNvPicPr>
            <a:picLocks noChangeAspect="1"/>
          </p:cNvPicPr>
          <p:nvPr/>
        </p:nvPicPr>
        <p:blipFill>
          <a:blip r:embed="rId3"/>
          <a:stretch>
            <a:fillRect/>
          </a:stretch>
        </p:blipFill>
        <p:spPr>
          <a:xfrm>
            <a:off x="5943600" y="1627260"/>
            <a:ext cx="6045468" cy="1237030"/>
          </a:xfrm>
          <a:prstGeom prst="rect">
            <a:avLst/>
          </a:prstGeom>
        </p:spPr>
      </p:pic>
      <p:pic>
        <p:nvPicPr>
          <p:cNvPr id="13" name="Picture 12">
            <a:extLst>
              <a:ext uri="{FF2B5EF4-FFF2-40B4-BE49-F238E27FC236}">
                <a16:creationId xmlns:a16="http://schemas.microsoft.com/office/drawing/2014/main" id="{79DCB696-AC23-B743-143F-AAF9EE3C9148}"/>
              </a:ext>
            </a:extLst>
          </p:cNvPr>
          <p:cNvPicPr>
            <a:picLocks noChangeAspect="1"/>
          </p:cNvPicPr>
          <p:nvPr/>
        </p:nvPicPr>
        <p:blipFill>
          <a:blip r:embed="rId4"/>
          <a:stretch>
            <a:fillRect/>
          </a:stretch>
        </p:blipFill>
        <p:spPr>
          <a:xfrm>
            <a:off x="5943600" y="3287919"/>
            <a:ext cx="6036044" cy="1109851"/>
          </a:xfrm>
          <a:prstGeom prst="rect">
            <a:avLst/>
          </a:prstGeom>
        </p:spPr>
      </p:pic>
      <p:pic>
        <p:nvPicPr>
          <p:cNvPr id="14" name="Picture 13">
            <a:extLst>
              <a:ext uri="{FF2B5EF4-FFF2-40B4-BE49-F238E27FC236}">
                <a16:creationId xmlns:a16="http://schemas.microsoft.com/office/drawing/2014/main" id="{F3FF9C24-7A16-4040-ACCC-62632206917C}"/>
              </a:ext>
            </a:extLst>
          </p:cNvPr>
          <p:cNvPicPr>
            <a:picLocks noChangeAspect="1"/>
          </p:cNvPicPr>
          <p:nvPr/>
        </p:nvPicPr>
        <p:blipFill>
          <a:blip r:embed="rId5"/>
          <a:stretch>
            <a:fillRect/>
          </a:stretch>
        </p:blipFill>
        <p:spPr>
          <a:xfrm>
            <a:off x="1219200" y="4570629"/>
            <a:ext cx="3291561" cy="1158310"/>
          </a:xfrm>
          <a:prstGeom prst="rect">
            <a:avLst/>
          </a:prstGeom>
        </p:spPr>
      </p:pic>
      <p:pic>
        <p:nvPicPr>
          <p:cNvPr id="16" name="Picture 15">
            <a:extLst>
              <a:ext uri="{FF2B5EF4-FFF2-40B4-BE49-F238E27FC236}">
                <a16:creationId xmlns:a16="http://schemas.microsoft.com/office/drawing/2014/main" id="{E4725423-5719-6593-D5B7-33CC0A4E85F6}"/>
              </a:ext>
            </a:extLst>
          </p:cNvPr>
          <p:cNvPicPr>
            <a:picLocks noChangeAspect="1"/>
          </p:cNvPicPr>
          <p:nvPr/>
        </p:nvPicPr>
        <p:blipFill>
          <a:blip r:embed="rId6"/>
          <a:stretch>
            <a:fillRect/>
          </a:stretch>
        </p:blipFill>
        <p:spPr>
          <a:xfrm>
            <a:off x="432464" y="1627260"/>
            <a:ext cx="5053935" cy="2755631"/>
          </a:xfrm>
          <a:prstGeom prst="rect">
            <a:avLst/>
          </a:prstGeom>
        </p:spPr>
      </p:pic>
    </p:spTree>
    <p:extLst>
      <p:ext uri="{BB962C8B-B14F-4D97-AF65-F5344CB8AC3E}">
        <p14:creationId xmlns:p14="http://schemas.microsoft.com/office/powerpoint/2010/main" val="104453841"/>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f78a267-5b6b-4cc8-b114-362a460144c0">N5FW6HA3CA3Z-1761394135-12</_dlc_DocId>
    <_dlc_DocIdUrl xmlns="0f78a267-5b6b-4cc8-b114-362a460144c0">
      <Url>https://gko.portal.ng.mil/states/NH/JS/JointChiefofStaff/_layouts/15/DocIdRedir.aspx?ID=N5FW6HA3CA3Z-1761394135-12</Url>
      <Description>N5FW6HA3CA3Z-1761394135-12</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F9DFB9BFA8DD5A46984C1504DD0DEFD3" ma:contentTypeVersion="0" ma:contentTypeDescription="Create a new document." ma:contentTypeScope="" ma:versionID="2782f06df18aaf8889f53a51ded12aaf">
  <xsd:schema xmlns:xsd="http://www.w3.org/2001/XMLSchema" xmlns:xs="http://www.w3.org/2001/XMLSchema" xmlns:p="http://schemas.microsoft.com/office/2006/metadata/properties" xmlns:ns2="0f78a267-5b6b-4cc8-b114-362a460144c0" targetNamespace="http://schemas.microsoft.com/office/2006/metadata/properties" ma:root="true" ma:fieldsID="a82f9cf0a5f542b72dd249881ecab1ba" ns2:_="">
    <xsd:import namespace="0f78a267-5b6b-4cc8-b114-362a460144c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78a267-5b6b-4cc8-b114-362a460144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D7E34D-76DD-4E80-A7E7-CF56C77C3C1D}">
  <ds:schemaRefs>
    <ds:schemaRef ds:uri="http://purl.org/dc/dcmitype/"/>
    <ds:schemaRef ds:uri="http://schemas.microsoft.com/office/2006/metadata/propertie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0f78a267-5b6b-4cc8-b114-362a460144c0"/>
    <ds:schemaRef ds:uri="http://purl.org/dc/terms/"/>
  </ds:schemaRefs>
</ds:datastoreItem>
</file>

<file path=customXml/itemProps2.xml><?xml version="1.0" encoding="utf-8"?>
<ds:datastoreItem xmlns:ds="http://schemas.openxmlformats.org/officeDocument/2006/customXml" ds:itemID="{264887CC-3544-402D-80ED-051B4DA86D4B}">
  <ds:schemaRefs>
    <ds:schemaRef ds:uri="http://schemas.microsoft.com/sharepoint/events"/>
  </ds:schemaRefs>
</ds:datastoreItem>
</file>

<file path=customXml/itemProps3.xml><?xml version="1.0" encoding="utf-8"?>
<ds:datastoreItem xmlns:ds="http://schemas.openxmlformats.org/officeDocument/2006/customXml" ds:itemID="{E750A2D9-4FEB-4558-8A7D-D5711D63DC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78a267-5b6b-4cc8-b114-362a46014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1E24D0A-95D3-4A80-9F92-77FD2E5B15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60976</TotalTime>
  <Words>1049</Words>
  <Application>Microsoft Office PowerPoint</Application>
  <PresentationFormat>Widescreen</PresentationFormat>
  <Paragraphs>158</Paragraphs>
  <Slides>17</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Calibri Light</vt:lpstr>
      <vt:lpstr>Rockwell</vt:lpstr>
      <vt:lpstr>1_Office Theme</vt:lpstr>
      <vt:lpstr>1_Office Theme</vt:lpstr>
      <vt:lpstr>1_Office Theme</vt:lpstr>
      <vt:lpstr>1_Office Theme</vt:lpstr>
      <vt:lpstr>Honoring Service &amp; Sacrifice NH State Veterans Cemetery</vt:lpstr>
      <vt:lpstr>Agenda</vt:lpstr>
      <vt:lpstr>Veterans Cemeteries</vt:lpstr>
      <vt:lpstr>PowerPoint Presentation</vt:lpstr>
      <vt:lpstr>NHSVC Overview</vt:lpstr>
      <vt:lpstr>NHSVC Overview (cont.)</vt:lpstr>
      <vt:lpstr>PowerPoint Presentation</vt:lpstr>
      <vt:lpstr>NHSVC Highlights</vt:lpstr>
      <vt:lpstr>NHSVC – FY22 Overview</vt:lpstr>
      <vt:lpstr>Programs that Support and Enhance the NHSVC</vt:lpstr>
      <vt:lpstr>Military Burial</vt:lpstr>
      <vt:lpstr>Veteran Burial Entitlements</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Reddel, William N Major General NGNH</dc:creator>
  <cp:lastModifiedBy>Shawn Buck</cp:lastModifiedBy>
  <cp:revision>917</cp:revision>
  <cp:lastPrinted>2021-11-07T15:27:26Z</cp:lastPrinted>
  <dcterms:created xsi:type="dcterms:W3CDTF">2009-09-30T11:41:56Z</dcterms:created>
  <dcterms:modified xsi:type="dcterms:W3CDTF">2023-01-20T21:30:57Z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385d8786-f2dc-4d18-b357-16b762091de7</vt:lpwstr>
  </property>
  <property fmtid="{D5CDD505-2E9C-101B-9397-08002B2CF9AE}" pid="3" name="ContentTypeId">
    <vt:lpwstr>0x010100F9DFB9BFA8DD5A46984C1504DD0DEFD3</vt:lpwstr>
  </property>
</Properties>
</file>